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57"/>
  </p:notesMasterIdLst>
  <p:sldIdLst>
    <p:sldId id="256" r:id="rId3"/>
    <p:sldId id="261" r:id="rId4"/>
    <p:sldId id="262" r:id="rId5"/>
    <p:sldId id="263" r:id="rId6"/>
    <p:sldId id="264" r:id="rId7"/>
    <p:sldId id="265" r:id="rId8"/>
    <p:sldId id="266" r:id="rId9"/>
    <p:sldId id="275" r:id="rId10"/>
    <p:sldId id="267" r:id="rId11"/>
    <p:sldId id="269" r:id="rId12"/>
    <p:sldId id="276" r:id="rId13"/>
    <p:sldId id="277" r:id="rId14"/>
    <p:sldId id="278" r:id="rId15"/>
    <p:sldId id="279" r:id="rId16"/>
    <p:sldId id="280" r:id="rId17"/>
    <p:sldId id="281" r:id="rId18"/>
    <p:sldId id="282" r:id="rId19"/>
    <p:sldId id="283" r:id="rId20"/>
    <p:sldId id="284" r:id="rId21"/>
    <p:sldId id="285" r:id="rId22"/>
    <p:sldId id="286" r:id="rId23"/>
    <p:sldId id="271" r:id="rId24"/>
    <p:sldId id="268" r:id="rId25"/>
    <p:sldId id="272" r:id="rId26"/>
    <p:sldId id="273" r:id="rId27"/>
    <p:sldId id="287"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289" r:id="rId54"/>
    <p:sldId id="288" r:id="rId55"/>
    <p:sldId id="315"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1" autoAdjust="0"/>
    <p:restoredTop sz="81107" autoAdjust="0"/>
  </p:normalViewPr>
  <p:slideViewPr>
    <p:cSldViewPr>
      <p:cViewPr varScale="1">
        <p:scale>
          <a:sx n="71" d="100"/>
          <a:sy n="71" d="100"/>
        </p:scale>
        <p:origin x="-1771" y="-86"/>
      </p:cViewPr>
      <p:guideLst>
        <p:guide orient="horz" pos="2160"/>
        <p:guide pos="2880"/>
      </p:guideLst>
    </p:cSldViewPr>
  </p:slideViewPr>
  <p:notesTextViewPr>
    <p:cViewPr>
      <p:scale>
        <a:sx n="1" d="1"/>
        <a:sy n="1" d="1"/>
      </p:scale>
      <p:origin x="0" y="0"/>
    </p:cViewPr>
  </p:notesTextViewPr>
  <p:sorterViewPr>
    <p:cViewPr>
      <p:scale>
        <a:sx n="100" d="100"/>
        <a:sy n="100" d="100"/>
      </p:scale>
      <p:origin x="0" y="1027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2F500B-5B91-4A1B-8486-A63014A4D31B}" type="datetimeFigureOut">
              <a:rPr lang="en-GB" smtClean="0"/>
              <a:t>09/10/2014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FE5BBE-A443-4457-BC83-BAA6A3EA68CF}" type="slidenum">
              <a:rPr lang="en-GB" smtClean="0"/>
              <a:t>‹#›</a:t>
            </a:fld>
            <a:endParaRPr lang="en-GB"/>
          </a:p>
        </p:txBody>
      </p:sp>
    </p:spTree>
    <p:extLst>
      <p:ext uri="{BB962C8B-B14F-4D97-AF65-F5344CB8AC3E}">
        <p14:creationId xmlns:p14="http://schemas.microsoft.com/office/powerpoint/2010/main" val="3089458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584630-AB3D-49FE-A90B-58D0FE8C7CFF}" type="slidenum">
              <a:rPr lang="de-DE" altLang="en-US"/>
              <a:pPr/>
              <a:t>21</a:t>
            </a:fld>
            <a:endParaRPr lang="de-DE" altLang="en-US"/>
          </a:p>
        </p:txBody>
      </p:sp>
      <p:sp>
        <p:nvSpPr>
          <p:cNvPr id="282626" name="Rectangle 2"/>
          <p:cNvSpPr>
            <a:spLocks noGrp="1" noRot="1" noChangeAspect="1" noChangeArrowheads="1" noTextEdit="1"/>
          </p:cNvSpPr>
          <p:nvPr>
            <p:ph type="sldImg"/>
          </p:nvPr>
        </p:nvSpPr>
        <p:spPr>
          <a:ln/>
        </p:spPr>
      </p:sp>
      <p:sp>
        <p:nvSpPr>
          <p:cNvPr id="282627" name="Rectangle 3"/>
          <p:cNvSpPr>
            <a:spLocks noGrp="1" noChangeArrowheads="1"/>
          </p:cNvSpPr>
          <p:nvPr>
            <p:ph type="body" idx="1"/>
          </p:nvPr>
        </p:nvSpPr>
        <p:spPr/>
        <p:txBody>
          <a:bodyPr/>
          <a:lstStyle/>
          <a:p>
            <a:r>
              <a:rPr lang="de-DE" altLang="en-US"/>
              <a:t>Betweenness centrality: the fraction of shortest paths that pass through the vertex in question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The only required piece of information in this case too is just the title, but again, more is better.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The publications and datasets are displayed side by side, and can be filtered / searched with the search bars at the top.</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dirty="0">
                <a:latin typeface="Arial" pitchFamily="18"/>
              </a:rPr>
              <a:t>The task for the crowdsourcing experiment is to capture which dataset is used by which publication, and </a:t>
            </a:r>
            <a:r>
              <a:rPr lang="en-GB" sz="2600" b="1" dirty="0">
                <a:latin typeface="Arial" pitchFamily="18"/>
              </a:rPr>
              <a:t>how</a:t>
            </a:r>
          </a:p>
          <a:p>
            <a:pPr lvl="0"/>
            <a:endParaRPr lang="en-GB" sz="2600" b="1" dirty="0">
              <a:latin typeface="Arial" pitchFamily="18"/>
            </a:endParaRPr>
          </a:p>
          <a:p>
            <a:pPr lvl="0"/>
            <a:r>
              <a:rPr lang="en-GB" sz="2600" dirty="0">
                <a:latin typeface="Arial" pitchFamily="18"/>
              </a:rPr>
              <a:t>We chose to do this with the help of provenance (because we like </a:t>
            </a:r>
            <a:r>
              <a:rPr lang="en-GB" sz="2600" dirty="0" err="1">
                <a:latin typeface="Arial" pitchFamily="18"/>
              </a:rPr>
              <a:t>prov</a:t>
            </a:r>
            <a:r>
              <a:rPr lang="en-GB" sz="2600" dirty="0">
                <a:latin typeface="Arial" pitchFamily="18"/>
              </a:rPr>
              <a:t> and we think it’s useful </a:t>
            </a:r>
            <a:r>
              <a:rPr lang="en-GB" sz="2600" dirty="0">
                <a:latin typeface="Arial" pitchFamily="18"/>
                <a:sym typeface="Wingdings" pitchFamily="2" charset="2"/>
              </a:rPr>
              <a:t> </a:t>
            </a:r>
            <a:r>
              <a:rPr lang="en-GB" sz="2600" dirty="0">
                <a:latin typeface="Arial" pitchFamily="18"/>
              </a:rPr>
              <a:t>) and so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We represent datasets and publications as prov:entities. The additional information about them is represented with schema.org.</a:t>
            </a:r>
          </a:p>
          <a:p>
            <a:pPr lvl="0"/>
            <a:endParaRPr lang="en-GB" sz="2600">
              <a:latin typeface="Arial" pitchFamily="18"/>
            </a:endParaRPr>
          </a:p>
          <a:p>
            <a:pPr lvl="0"/>
            <a:r>
              <a:rPr lang="en-GB" sz="2600">
                <a:latin typeface="Arial" pitchFamily="18"/>
              </a:rPr>
              <a:t>Because they are both entities, the easiest way to represent the connections between publications and the datasets they use is..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With prov:derivations.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Using the derivation relation solves the first part of the task – capturing which datasets are used in which publication, but it doesn't solve the second question – the </a:t>
            </a:r>
            <a:r>
              <a:rPr lang="en-GB" sz="2600" b="1">
                <a:latin typeface="Arial" pitchFamily="18"/>
              </a:rPr>
              <a:t>how</a:t>
            </a:r>
          </a:p>
          <a:p>
            <a:pPr lvl="0"/>
            <a:endParaRPr lang="en-GB" sz="2600">
              <a:latin typeface="Arial" pitchFamily="18"/>
            </a:endParaRPr>
          </a:p>
          <a:p>
            <a:pPr lvl="0"/>
            <a:r>
              <a:rPr lang="en-GB" sz="2600">
                <a:latin typeface="Arial" pitchFamily="18"/>
              </a:rPr>
              <a:t>For this part of the task, we need to go deeper into the types of possible connections between entities, to give more details.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There are 3 types of connections, between 2 publications, between 2 datasets, and between a publication and a dataset.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For the first case, we only support a citation relationship between 2 publications. There might be more detailed relations, like – supports, contradicts, etc .. but for our current use case we considered citation was enough..</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We defined 5 types of possible connectiosn between a dataset and a paper: these are mention, description, evaluation, analysis, and comparison. They are not mutually exclusive, and we asked the participants in the experiment to use the more specific one when they created the connections.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We also defined 5 relation types between datasets – extension, inclusion, partial overlap, transformation and generalisation.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http://wiki.dbpedia.org/Downloads2014</a:t>
            </a:r>
            <a:endParaRPr lang="en-GB" dirty="0"/>
          </a:p>
        </p:txBody>
      </p:sp>
      <p:sp>
        <p:nvSpPr>
          <p:cNvPr id="4" name="Slide Number Placeholder 3"/>
          <p:cNvSpPr>
            <a:spLocks noGrp="1"/>
          </p:cNvSpPr>
          <p:nvPr>
            <p:ph type="sldNum" sz="quarter" idx="10"/>
          </p:nvPr>
        </p:nvSpPr>
        <p:spPr/>
        <p:txBody>
          <a:bodyPr/>
          <a:lstStyle/>
          <a:p>
            <a:fld id="{45FE5BBE-A443-4457-BC83-BAA6A3EA68CF}" type="slidenum">
              <a:rPr lang="en-GB" smtClean="0"/>
              <a:t>25</a:t>
            </a:fld>
            <a:endParaRPr lang="en-GB"/>
          </a:p>
        </p:txBody>
      </p:sp>
    </p:spTree>
    <p:extLst>
      <p:ext uri="{BB962C8B-B14F-4D97-AF65-F5344CB8AC3E}">
        <p14:creationId xmlns:p14="http://schemas.microsoft.com/office/powerpoint/2010/main" val="2311920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1900">
                <a:latin typeface="Arial" pitchFamily="18"/>
              </a:rPr>
              <a:t>We used these connection types to define sub-classes of prov:derivation</a:t>
            </a:r>
          </a:p>
          <a:p>
            <a:pPr lvl="0"/>
            <a:endParaRPr lang="en-GB" sz="1900">
              <a:latin typeface="Arial" pitchFamily="18"/>
            </a:endParaRPr>
          </a:p>
          <a:p>
            <a:pPr lvl="0"/>
            <a:r>
              <a:rPr lang="en-GB" sz="1900">
                <a:latin typeface="Arial" pitchFamily="18"/>
              </a:rPr>
              <a:t>The main focus of the experiment was however the connections between datasets and publications.</a:t>
            </a:r>
          </a:p>
          <a:p>
            <a:pPr lvl="0"/>
            <a:endParaRPr lang="en-GB" sz="1900">
              <a:latin typeface="Arial" pitchFamily="18"/>
            </a:endParaRPr>
          </a:p>
          <a:p>
            <a:pPr lvl="0"/>
            <a:r>
              <a:rPr lang="en-GB" sz="1900">
                <a:latin typeface="Arial" pitchFamily="18"/>
              </a:rPr>
              <a:t>The vocabulary is quite tentative. With this first run of the experiment we were hoping to get feedback on the terms used, and suggestions for improvement. We also know there are existing vocabularies and tools for data citation, and they will be studied and considered for future improvements of our tool.</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By defining these subclasses, we specify more information about the derivation, and this solves the second part of the task – that of saying how the datasets are used by the paper.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I'll show now 2 examples of the way the data is represented.</a:t>
            </a:r>
          </a:p>
          <a:p>
            <a:pPr lvl="0"/>
            <a:endParaRPr lang="en-GB" sz="2600">
              <a:latin typeface="Arial" pitchFamily="18"/>
            </a:endParaRPr>
          </a:p>
          <a:p>
            <a:pPr lvl="0"/>
            <a:r>
              <a:rPr lang="en-GB" sz="2600">
                <a:latin typeface="Arial" pitchFamily="18"/>
              </a:rPr>
              <a:t>This first one shows that the paper which won the USEWOD data challenge in 2012 is an analysis of the USEWOD2012 dataset.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And this example shows that the USEWOD2012 dataset is a transformation of the Dbpedia3.3 , and that both specialize the generic datasets for usewod and dbpedia respectively.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We use the prov model for a second task as well – that of capturing the participation in the crowdsourcing experiment – each time a participant saves a new paper, a new dataset, or new connections, the data is grouped as a bundle and prov data about it is saved – when and who.</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1900" dirty="0">
                <a:latin typeface="Arial" pitchFamily="18"/>
              </a:rPr>
              <a:t>We did the first run of the experiment at this year's edition of USEWOD – on the 26</a:t>
            </a:r>
            <a:r>
              <a:rPr lang="en-GB" sz="1900" baseline="30000" dirty="0">
                <a:latin typeface="Arial" pitchFamily="18"/>
              </a:rPr>
              <a:t>th</a:t>
            </a:r>
            <a:r>
              <a:rPr lang="en-GB" sz="1900" dirty="0">
                <a:latin typeface="Arial" pitchFamily="18"/>
              </a:rPr>
              <a:t> of may. We had (only) 6 participants, but they managed to create in less than 1.5 hours – 81 bundles. That is an average of 13.5 bundles per participant, although some were twice as efficient, and some were less :)</a:t>
            </a:r>
          </a:p>
          <a:p>
            <a:pPr lvl="0"/>
            <a:endParaRPr lang="en-GB" sz="1900" dirty="0">
              <a:latin typeface="Arial" pitchFamily="18"/>
            </a:endParaRPr>
          </a:p>
          <a:p>
            <a:pPr lvl="0"/>
            <a:r>
              <a:rPr lang="en-GB" sz="1900" dirty="0">
                <a:latin typeface="Arial" pitchFamily="18"/>
              </a:rPr>
              <a:t>They added 19 new papers, and 2 new datasets. (the 3</a:t>
            </a:r>
            <a:r>
              <a:rPr lang="en-GB" sz="1900" baseline="30000" dirty="0">
                <a:latin typeface="Arial" pitchFamily="18"/>
              </a:rPr>
              <a:t>rd</a:t>
            </a:r>
            <a:r>
              <a:rPr lang="en-GB" sz="1900" dirty="0">
                <a:latin typeface="Arial" pitchFamily="18"/>
              </a:rPr>
              <a:t> dataset added is called test dataset, so i guess it is not a real dataset)</a:t>
            </a:r>
          </a:p>
          <a:p>
            <a:pPr lvl="0"/>
            <a:endParaRPr lang="en-GB" sz="1900" dirty="0">
              <a:latin typeface="Arial" pitchFamily="18"/>
            </a:endParaRPr>
          </a:p>
          <a:p>
            <a:pPr lvl="0"/>
            <a:r>
              <a:rPr lang="en-GB" sz="1900" dirty="0">
                <a:latin typeface="Arial" pitchFamily="18"/>
              </a:rPr>
              <a:t>They created 95 new connections between entities.</a:t>
            </a:r>
          </a:p>
          <a:p>
            <a:pPr lvl="0"/>
            <a:endParaRPr lang="en-GB" sz="1900" dirty="0">
              <a:latin typeface="Arial" pitchFamily="1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810690"/>
          </a:xfrm>
        </p:spPr>
        <p:txBody>
          <a:bodyPr/>
          <a:lstStyle/>
          <a:p>
            <a:pPr lvl="0"/>
            <a:r>
              <a:rPr lang="en-GB" sz="1900" dirty="0">
                <a:latin typeface="Arial" pitchFamily="18"/>
              </a:rPr>
              <a:t>Besides the data that we obtained, we also learned a few other things:</a:t>
            </a:r>
          </a:p>
          <a:p>
            <a:pPr lvl="0"/>
            <a:endParaRPr lang="en-GB" sz="1900" dirty="0">
              <a:latin typeface="Arial" pitchFamily="18"/>
            </a:endParaRPr>
          </a:p>
          <a:p>
            <a:pPr lvl="0"/>
            <a:r>
              <a:rPr lang="en-GB" sz="1900" dirty="0">
                <a:latin typeface="Arial" pitchFamily="18"/>
              </a:rPr>
              <a:t>Even when dealing with experts, the resulting data is not always clean and ready to use. We need to clean it up a bit, as there were participants who added information in the wrong places</a:t>
            </a:r>
          </a:p>
          <a:p>
            <a:pPr lvl="0"/>
            <a:endParaRPr lang="en-GB" sz="1900" dirty="0">
              <a:latin typeface="Arial" pitchFamily="18"/>
            </a:endParaRPr>
          </a:p>
          <a:p>
            <a:pPr lvl="0"/>
            <a:r>
              <a:rPr lang="en-GB" sz="1900" dirty="0">
                <a:latin typeface="Arial" pitchFamily="18"/>
              </a:rPr>
              <a:t>We also found out that data input takes more time than it should and this is not an incentive .. so to help the participants to focus on the important task – that of capturing the relations between datasets and papers, we need to support easier import of publication data, from </a:t>
            </a:r>
            <a:r>
              <a:rPr lang="en-GB" sz="1900" dirty="0" err="1">
                <a:latin typeface="Arial" pitchFamily="18"/>
              </a:rPr>
              <a:t>bibtex</a:t>
            </a:r>
            <a:r>
              <a:rPr lang="en-GB" sz="1900" dirty="0">
                <a:latin typeface="Arial" pitchFamily="18"/>
              </a:rPr>
              <a:t> or </a:t>
            </a:r>
            <a:r>
              <a:rPr lang="en-GB" sz="1900" dirty="0" err="1">
                <a:latin typeface="Arial" pitchFamily="18"/>
              </a:rPr>
              <a:t>dblp</a:t>
            </a:r>
            <a:r>
              <a:rPr lang="en-GB" sz="1900" dirty="0">
                <a:latin typeface="Arial" pitchFamily="18"/>
              </a:rPr>
              <a:t>. Citation data should also be captured from the publications rather than ask the participants for it.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After the experiment we asked the participants fill in a questinnaire about the suitability of the vocabulary terms. Unfortunately the results are not conclusive.</a:t>
            </a:r>
          </a:p>
          <a:p>
            <a:pPr lvl="0"/>
            <a:endParaRPr lang="en-GB" sz="2600">
              <a:latin typeface="Arial" pitchFamily="18"/>
            </a:endParaRPr>
          </a:p>
          <a:p>
            <a:pPr lvl="0"/>
            <a:r>
              <a:rPr lang="en-GB" sz="2600">
                <a:latin typeface="Arial" pitchFamily="18"/>
              </a:rPr>
              <a:t>However, a nice result of the questionnaire was the answers we received tot eh question:</a:t>
            </a:r>
          </a:p>
          <a:p>
            <a:pPr lvl="0"/>
            <a:r>
              <a:rPr lang="en-GB" sz="2600">
                <a:latin typeface="Arial" pitchFamily="18"/>
              </a:rPr>
              <a:t>“what questions would this information answer for you?”</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2"/>
          <p:cNvSpPr txBox="1">
            <a:spLocks noGrp="1"/>
          </p:cNvSpPr>
          <p:nvPr>
            <p:ph type="dt" idx="1"/>
          </p:nvPr>
        </p:nvSpPr>
        <p:spPr>
          <a:ln/>
        </p:spPr>
        <p:txBody>
          <a:bodyPr wrap="square" lIns="91440" tIns="45720" rIns="91440" bIns="45720" anchor="t" anchorCtr="0"/>
          <a:lstStyle/>
          <a:p>
            <a:pPr lvl="0"/>
            <a:fld id="{0DBD3009-84F3-4971-92AC-1CC974CB6500}" type="datetime1">
              <a:rPr lang="en-GB"/>
              <a:pPr lvl="0"/>
              <a:t>09/10/2014</a:t>
            </a:fld>
            <a:endParaRPr lang="en-GB"/>
          </a:p>
        </p:txBody>
      </p:sp>
      <p:sp>
        <p:nvSpPr>
          <p:cNvPr id="2" name="Slide Image Placeholder 1"/>
          <p:cNvSpPr>
            <a:spLocks noGrp="1" noRot="1" noChangeAspect="1" noResize="1"/>
          </p:cNvSpPr>
          <p:nvPr>
            <p:ph type="sldImg"/>
          </p:nvPr>
        </p:nvSpPr>
        <p:spPr>
          <a:solidFill>
            <a:srgbClr val="65686C"/>
          </a:solidFill>
          <a:ln w="25560">
            <a:solidFill>
              <a:srgbClr val="484A4D"/>
            </a:solidFill>
            <a:prstDash val="solid"/>
          </a:ln>
        </p:spPr>
      </p:sp>
      <p:sp>
        <p:nvSpPr>
          <p:cNvPr id="3" name="Notes Placeholder 2"/>
          <p:cNvSpPr txBox="1">
            <a:spLocks noGrp="1"/>
          </p:cNvSpPr>
          <p:nvPr>
            <p:ph type="body" sz="quarter" idx="1"/>
          </p:nvPr>
        </p:nvSpPr>
        <p:spPr>
          <a:xfrm>
            <a:off x="685800" y="4343400"/>
            <a:ext cx="5486399" cy="4115159"/>
          </a:xfrm>
        </p:spPr>
        <p:txBody>
          <a:bodyPr lIns="0" tIns="0" rIns="0" bIns="0"/>
          <a:lstStyle/>
          <a:p>
            <a:pPr marL="216000" hangingPunct="0"/>
            <a:endParaRPr lang="en-GB" sz="2000">
              <a:latin typeface="Liberation Sans" pitchFamily="1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5FE5BBE-A443-4457-BC83-BAA6A3EA68CF}" type="slidenum">
              <a:rPr lang="en-GB" smtClean="0"/>
              <a:t>54</a:t>
            </a:fld>
            <a:endParaRPr lang="en-GB"/>
          </a:p>
        </p:txBody>
      </p:sp>
    </p:spTree>
    <p:extLst>
      <p:ext uri="{BB962C8B-B14F-4D97-AF65-F5344CB8AC3E}">
        <p14:creationId xmlns:p14="http://schemas.microsoft.com/office/powerpoint/2010/main" val="4057835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It looks like this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And is available at this address.</a:t>
            </a:r>
          </a:p>
          <a:p>
            <a:pPr lvl="0"/>
            <a:endParaRPr lang="en-GB" sz="2600">
              <a:latin typeface="Arial" pitchFamily="18"/>
            </a:endParaRPr>
          </a:p>
          <a:p>
            <a:pPr lvl="0"/>
            <a:r>
              <a:rPr lang="en-GB" sz="2600">
                <a:latin typeface="Arial" pitchFamily="18"/>
              </a:rPr>
              <a:t>(if you ever did any research involving any datasets, please go there and make some annotations, even if you were not involved in USEWOD)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The system works with 2 main types of information: datasets and publications.</a:t>
            </a:r>
          </a:p>
          <a:p>
            <a:pPr lvl="0"/>
            <a:endParaRPr lang="en-GB" sz="2600">
              <a:latin typeface="Arial" pitchFamily="18"/>
            </a:endParaRPr>
          </a:p>
          <a:p>
            <a:pPr lvl="0"/>
            <a:r>
              <a:rPr lang="en-GB" sz="2600">
                <a:latin typeface="Arial" pitchFamily="18"/>
              </a:rPr>
              <a:t>There is a 3</a:t>
            </a:r>
            <a:r>
              <a:rPr lang="en-GB" sz="2600" baseline="30000">
                <a:latin typeface="Arial" pitchFamily="18"/>
              </a:rPr>
              <a:t>rd</a:t>
            </a:r>
            <a:r>
              <a:rPr lang="en-GB" sz="2600">
                <a:latin typeface="Arial" pitchFamily="18"/>
              </a:rPr>
              <a:t> type, people, which are both theauthors of the papers, and the participants in the crowdsourcing experiment.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We preloaded the USEWOD datasets and those that were contained within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Each dataset has a generic representation – for when no details are given about the version, and all the known versions published so far.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And the participants were encouraged to add new datasets that were referenced by publications. The only mandatory field to add a dataset is the name, although the more information provided the better.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Resize="1"/>
          </p:cNvSpPr>
          <p:nvPr>
            <p:ph type="sldImg"/>
          </p:nvPr>
        </p:nvSpPr>
        <p:spPr>
          <a:xfrm>
            <a:off x="1466850" y="769938"/>
            <a:ext cx="3924300" cy="2943225"/>
          </a:xfrm>
          <a:solidFill>
            <a:srgbClr val="729FCF"/>
          </a:solidFill>
          <a:ln w="25400">
            <a:solidFill>
              <a:srgbClr val="3465AF"/>
            </a:solidFill>
            <a:prstDash val="solid"/>
          </a:ln>
        </p:spPr>
      </p:sp>
      <p:sp>
        <p:nvSpPr>
          <p:cNvPr id="3" name="Notes Placeholder 2"/>
          <p:cNvSpPr txBox="1">
            <a:spLocks noGrp="1"/>
          </p:cNvSpPr>
          <p:nvPr>
            <p:ph type="body" sz="quarter" idx="1"/>
          </p:nvPr>
        </p:nvSpPr>
        <p:spPr>
          <a:xfrm>
            <a:off x="653171" y="4002494"/>
            <a:ext cx="5551953" cy="4310378"/>
          </a:xfrm>
        </p:spPr>
        <p:txBody>
          <a:bodyPr/>
          <a:lstStyle/>
          <a:p>
            <a:pPr lvl="0"/>
            <a:r>
              <a:rPr lang="en-GB" sz="2600">
                <a:latin typeface="Arial" pitchFamily="18"/>
              </a:rPr>
              <a:t>Similarly, the system was preloaded with all the papers publised at all the USEWOD workshops, 11 in total (small workshop :) ) But we asked the participants to add more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pPr eaLnBrk="1" latinLnBrk="0" hangingPunct="1"/>
            <a:fld id="{C3F416CD-67A3-4CF0-A210-F6AF31AC147F}" type="datetimeFigureOut">
              <a:rPr lang="en-US" smtClean="0"/>
              <a:pPr eaLnBrk="1" latinLnBrk="0" hangingPunct="1"/>
              <a:t>10/9/2014</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kumimoji="0" lang="en-US" dirty="0"/>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pPr algn="r" eaLnBrk="1" latinLnBrk="0" hangingPunct="1"/>
            <a:fld id="{96652B35-718D-4E28-AFEB-B694A3B357E8}" type="slidenum">
              <a:rPr kumimoji="0" lang="en-US" smtClean="0"/>
              <a:pPr algn="r" eaLnBrk="1" latinLnBrk="0" hangingPunct="1"/>
              <a:t>‹#›</a:t>
            </a:fld>
            <a:endParaRPr kumimoji="0" lang="en-US" sz="18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p>
        </p:txBody>
      </p:sp>
      <p:sp>
        <p:nvSpPr>
          <p:cNvPr id="3" name="Content Placeholder 2"/>
          <p:cNvSpPr txBox="1">
            <a:spLocks noGrp="1"/>
          </p:cNvSpPr>
          <p:nvPr>
            <p:ph type="title" idx="4294967295"/>
          </p:nvPr>
        </p:nvSpPr>
        <p:spPr>
          <a:xfrm>
            <a:off x="360000" y="1440000"/>
            <a:ext cx="8423999" cy="5040000"/>
          </a:xfrm>
        </p:spPr>
        <p:txBody>
          <a:bodyPr anchor="t"/>
          <a:lstStyle>
            <a:lvl1pPr marL="343080" indent="-343080">
              <a:spcBef>
                <a:spcPts val="799"/>
              </a:spcBef>
              <a:buClr>
                <a:srgbClr val="F47515"/>
              </a:buClr>
              <a:buSzPct val="100000"/>
              <a:buFont typeface="Arial" pitchFamily="34"/>
              <a:buChar char="•"/>
              <a:defRPr sz="3200"/>
            </a:lvl1pPr>
          </a:lstStyle>
          <a:p>
            <a:pPr lvl="0"/>
            <a:r>
              <a:rPr lang="en-US"/>
              <a:t>Click to edit Master text styles</a:t>
            </a:r>
            <a:br>
              <a:rPr lang="en-US"/>
            </a:br>
            <a:r>
              <a:rPr lang="en-US"/>
              <a:t>Second level</a:t>
            </a:r>
            <a:br>
              <a:rPr lang="en-US"/>
            </a:br>
            <a:r>
              <a:rPr lang="en-US"/>
              <a:t>Third level</a:t>
            </a:r>
            <a:br>
              <a:rPr lang="en-US"/>
            </a:br>
            <a:r>
              <a:rPr lang="en-US"/>
              <a:t>Fourth level</a:t>
            </a:r>
            <a:br>
              <a:rPr lang="en-US"/>
            </a:br>
            <a:r>
              <a:rPr lang="en-US"/>
              <a:t>Fifth level</a:t>
            </a:r>
          </a:p>
        </p:txBody>
      </p:sp>
      <p:sp>
        <p:nvSpPr>
          <p:cNvPr id="4" name="Date Placeholder 3"/>
          <p:cNvSpPr txBox="1">
            <a:spLocks noGrp="1"/>
          </p:cNvSpPr>
          <p:nvPr>
            <p:ph type="dt" sz="quarter" idx="7"/>
          </p:nvPr>
        </p:nvSpPr>
        <p:spPr>
          <a:xfrm>
            <a:off x="457200" y="6356520"/>
            <a:ext cx="2133719" cy="365040"/>
          </a:xfrm>
          <a:prstGeom prst="rect">
            <a:avLst/>
          </a:prstGeom>
          <a:noFill/>
          <a:ln>
            <a:noFill/>
          </a:ln>
        </p:spPr>
        <p:txBody>
          <a:bodyPr wrap="square" lIns="91440" tIns="45720" rIns="91440" bIns="45720" anchor="t" anchorCtr="0"/>
          <a:lstStyle>
            <a:lvl1pPr lvl="0" rtl="0" hangingPunct="0">
              <a:buNone/>
              <a:tabLst/>
              <a:defRPr lang="en-GB" sz="2400" kern="1200">
                <a:latin typeface="Liberation Serif" pitchFamily="18"/>
                <a:ea typeface="DejaVu Sans" pitchFamily="2"/>
                <a:cs typeface="DejaVu Sans" pitchFamily="2"/>
              </a:defRPr>
            </a:lvl1pPr>
          </a:lstStyle>
          <a:p>
            <a:pPr lvl="0"/>
            <a:endParaRPr lang="en-GB"/>
          </a:p>
        </p:txBody>
      </p:sp>
      <p:sp>
        <p:nvSpPr>
          <p:cNvPr id="5" name="Footer Placeholder 4"/>
          <p:cNvSpPr txBox="1">
            <a:spLocks noGrp="1"/>
          </p:cNvSpPr>
          <p:nvPr>
            <p:ph type="ftr" sz="quarter" idx="9"/>
          </p:nvPr>
        </p:nvSpPr>
        <p:spPr>
          <a:xfrm>
            <a:off x="3124079" y="6356520"/>
            <a:ext cx="2895479" cy="365040"/>
          </a:xfrm>
          <a:prstGeom prst="rect">
            <a:avLst/>
          </a:prstGeom>
          <a:noFill/>
          <a:ln>
            <a:noFill/>
          </a:ln>
        </p:spPr>
        <p:txBody>
          <a:bodyPr wrap="square" lIns="91440" tIns="45720" rIns="91440" bIns="45720" anchor="t" anchorCtr="0"/>
          <a:lstStyle>
            <a:lvl1pPr marL="0" marR="0" lvl="0" indent="0" algn="l" rtl="0" hangingPunct="1">
              <a:lnSpc>
                <a:spcPct val="100000"/>
              </a:lnSpc>
              <a:spcBef>
                <a:spcPts val="0"/>
              </a:spcBef>
              <a:spcAft>
                <a:spcPts val="0"/>
              </a:spcAft>
              <a:buNone/>
              <a:tabLst/>
              <a:defRPr lang="en-GB" sz="1800" b="0" i="0" u="none" strike="noStrike" kern="1200" spc="0" baseline="0">
                <a:solidFill>
                  <a:srgbClr val="65686C"/>
                </a:solidFill>
                <a:latin typeface="Futura Std Medium"/>
                <a:ea typeface="DejaVu Sans" pitchFamily="2"/>
                <a:cs typeface="DejaVu Sans" pitchFamily="2"/>
              </a:defRPr>
            </a:lvl1pPr>
          </a:lstStyle>
          <a:p>
            <a:pPr lvl="0"/>
            <a:r>
              <a:rPr lang="en-GB"/>
              <a:t>A footer</a:t>
            </a:r>
          </a:p>
        </p:txBody>
      </p:sp>
      <p:sp>
        <p:nvSpPr>
          <p:cNvPr id="6" name="Slide Number Placeholder 5"/>
          <p:cNvSpPr txBox="1">
            <a:spLocks noGrp="1"/>
          </p:cNvSpPr>
          <p:nvPr>
            <p:ph type="sldNum" sz="quarter" idx="8"/>
          </p:nvPr>
        </p:nvSpPr>
        <p:spPr/>
        <p:txBody>
          <a:bodyPr/>
          <a:lstStyle>
            <a:lvl1pPr>
              <a:defRPr/>
            </a:lvl1pPr>
          </a:lstStyle>
          <a:p>
            <a:pPr lvl="0"/>
            <a:fld id="{C39A8A46-287C-4406-8223-956648E555EE}" type="slidenum">
              <a:t>‹#›</a:t>
            </a:fld>
            <a:endParaRPr lang="en-GB"/>
          </a:p>
        </p:txBody>
      </p:sp>
      <p:sp>
        <p:nvSpPr>
          <p:cNvPr id="7" name="Content Placeholder 6"/>
          <p:cNvSpPr txBox="1">
            <a:spLocks noGrp="1"/>
          </p:cNvSpPr>
          <p:nvPr>
            <p:ph idx="1"/>
          </p:nvPr>
        </p:nvSpPr>
        <p:spPr>
          <a:xfrm>
            <a:off x="457200" y="1604519"/>
            <a:ext cx="8229240" cy="3977279"/>
          </a:xfrm>
        </p:spPr>
        <p:txBody>
          <a:bodyPr lIns="0" tIns="0" rIns="0" bIns="0"/>
          <a:lstStyle>
            <a:lvl1pPr hangingPunct="0">
              <a:spcBef>
                <a:spcPts val="0"/>
              </a:spcBef>
              <a:spcAft>
                <a:spcPts val="1417"/>
              </a:spcAft>
              <a:defRPr lang="en-GB">
                <a:ln>
                  <a:noFill/>
                </a:ln>
                <a:latin typeface="Liberation Sans" pitchFamily="18"/>
              </a:defRPr>
            </a:lvl1pPr>
          </a:lstStyle>
          <a:p>
            <a:endParaRPr lang="en-GB"/>
          </a:p>
        </p:txBody>
      </p:sp>
    </p:spTree>
    <p:extLst>
      <p:ext uri="{BB962C8B-B14F-4D97-AF65-F5344CB8AC3E}">
        <p14:creationId xmlns:p14="http://schemas.microsoft.com/office/powerpoint/2010/main" val="3374102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440" y="2129984"/>
            <a:ext cx="7773120" cy="1470394"/>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321" y="3885528"/>
            <a:ext cx="6400800" cy="1752664"/>
          </a:xfrm>
        </p:spPr>
        <p:txBody>
          <a:bodyPr/>
          <a:lstStyle>
            <a:lvl1pPr marL="0" indent="0" algn="ctr">
              <a:buNone/>
              <a:defRPr>
                <a:solidFill>
                  <a:schemeClr val="tx1">
                    <a:tint val="75000"/>
                  </a:schemeClr>
                </a:solidFill>
              </a:defRPr>
            </a:lvl1pPr>
            <a:lvl2pPr marL="414726" indent="0" algn="ctr">
              <a:buNone/>
              <a:defRPr>
                <a:solidFill>
                  <a:schemeClr val="tx1">
                    <a:tint val="75000"/>
                  </a:schemeClr>
                </a:solidFill>
              </a:defRPr>
            </a:lvl2pPr>
            <a:lvl3pPr marL="829452" indent="0" algn="ctr">
              <a:buNone/>
              <a:defRPr>
                <a:solidFill>
                  <a:schemeClr val="tx1">
                    <a:tint val="75000"/>
                  </a:schemeClr>
                </a:solidFill>
              </a:defRPr>
            </a:lvl3pPr>
            <a:lvl4pPr marL="1244178" indent="0" algn="ctr">
              <a:buNone/>
              <a:defRPr>
                <a:solidFill>
                  <a:schemeClr val="tx1">
                    <a:tint val="75000"/>
                  </a:schemeClr>
                </a:solidFill>
              </a:defRPr>
            </a:lvl4pPr>
            <a:lvl5pPr marL="1658904" indent="0" algn="ctr">
              <a:buNone/>
              <a:defRPr>
                <a:solidFill>
                  <a:schemeClr val="tx1">
                    <a:tint val="75000"/>
                  </a:schemeClr>
                </a:solidFill>
              </a:defRPr>
            </a:lvl5pPr>
            <a:lvl6pPr marL="2073631" indent="0" algn="ctr">
              <a:buNone/>
              <a:defRPr>
                <a:solidFill>
                  <a:schemeClr val="tx1">
                    <a:tint val="75000"/>
                  </a:schemeClr>
                </a:solidFill>
              </a:defRPr>
            </a:lvl6pPr>
            <a:lvl7pPr marL="2488357" indent="0" algn="ctr">
              <a:buNone/>
              <a:defRPr>
                <a:solidFill>
                  <a:schemeClr val="tx1">
                    <a:tint val="75000"/>
                  </a:schemeClr>
                </a:solidFill>
              </a:defRPr>
            </a:lvl7pPr>
            <a:lvl8pPr marL="2903083" indent="0" algn="ctr">
              <a:buNone/>
              <a:defRPr>
                <a:solidFill>
                  <a:schemeClr val="tx1">
                    <a:tint val="75000"/>
                  </a:schemeClr>
                </a:solidFill>
              </a:defRPr>
            </a:lvl8pPr>
            <a:lvl9pPr marL="3317809"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endParaRPr>
              <a:solidFill>
                <a:prstClr val="black"/>
              </a:solidFill>
            </a:endParaRPr>
          </a:p>
        </p:txBody>
      </p:sp>
      <p:sp>
        <p:nvSpPr>
          <p:cNvPr id="5" name="Footer Placeholder 4"/>
          <p:cNvSpPr>
            <a:spLocks noGrp="1"/>
          </p:cNvSpPr>
          <p:nvPr>
            <p:ph type="ftr" sz="quarter" idx="11"/>
          </p:nvPr>
        </p:nvSpPr>
        <p:spPr/>
        <p:txBody>
          <a:bodyPr/>
          <a:lstStyle/>
          <a:p>
            <a:endParaRPr>
              <a:solidFill>
                <a:prstClr val="black"/>
              </a:solidFill>
            </a:endParaRPr>
          </a:p>
        </p:txBody>
      </p:sp>
      <p:sp>
        <p:nvSpPr>
          <p:cNvPr id="6" name="Slide Number Placeholder 5"/>
          <p:cNvSpPr>
            <a:spLocks noGrp="1"/>
          </p:cNvSpPr>
          <p:nvPr>
            <p:ph type="sldNum" sz="quarter" idx="12"/>
          </p:nvPr>
        </p:nvSpPr>
        <p:spPr/>
        <p:txBody>
          <a:bodyPr/>
          <a:lstStyle/>
          <a:p>
            <a:fld id="{0CBB18F4-7A31-425D-96F3-B60B50B9801A}"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4437232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a:solidFill>
                <a:prstClr val="black"/>
              </a:solidFill>
            </a:endParaRPr>
          </a:p>
        </p:txBody>
      </p:sp>
      <p:sp>
        <p:nvSpPr>
          <p:cNvPr id="5" name="Footer Placeholder 4"/>
          <p:cNvSpPr>
            <a:spLocks noGrp="1"/>
          </p:cNvSpPr>
          <p:nvPr>
            <p:ph type="ftr" sz="quarter" idx="11"/>
          </p:nvPr>
        </p:nvSpPr>
        <p:spPr/>
        <p:txBody>
          <a:bodyPr/>
          <a:lstStyle/>
          <a:p>
            <a:endParaRPr>
              <a:solidFill>
                <a:prstClr val="black"/>
              </a:solidFill>
            </a:endParaRPr>
          </a:p>
        </p:txBody>
      </p:sp>
      <p:sp>
        <p:nvSpPr>
          <p:cNvPr id="6" name="Slide Number Placeholder 5"/>
          <p:cNvSpPr>
            <a:spLocks noGrp="1"/>
          </p:cNvSpPr>
          <p:nvPr>
            <p:ph type="sldNum" sz="quarter" idx="12"/>
          </p:nvPr>
        </p:nvSpPr>
        <p:spPr/>
        <p:txBody>
          <a:bodyPr/>
          <a:lstStyle/>
          <a:p>
            <a:fld id="{F91980FE-0544-4829-99A8-9B5D464C9E96}"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1724139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880" y="4406863"/>
            <a:ext cx="7771680" cy="1362383"/>
          </a:xfrm>
        </p:spPr>
        <p:txBody>
          <a:bodyPr anchor="t"/>
          <a:lstStyle>
            <a:lvl1pPr algn="l">
              <a:defRPr sz="3600" b="1" cap="all"/>
            </a:lvl1pPr>
          </a:lstStyle>
          <a:p>
            <a:r>
              <a:rPr lang="en-US" smtClean="0"/>
              <a:t>Click to edit Master title style</a:t>
            </a:r>
            <a:endParaRPr lang="en-GB"/>
          </a:p>
        </p:txBody>
      </p:sp>
      <p:sp>
        <p:nvSpPr>
          <p:cNvPr id="3" name="Text Placeholder 2"/>
          <p:cNvSpPr>
            <a:spLocks noGrp="1"/>
          </p:cNvSpPr>
          <p:nvPr>
            <p:ph type="body" idx="1"/>
          </p:nvPr>
        </p:nvSpPr>
        <p:spPr>
          <a:xfrm>
            <a:off x="722880" y="2906225"/>
            <a:ext cx="7771680" cy="1500638"/>
          </a:xfrm>
        </p:spPr>
        <p:txBody>
          <a:bodyPr anchor="b"/>
          <a:lstStyle>
            <a:lvl1pPr marL="0" indent="0">
              <a:buNone/>
              <a:defRPr sz="1800">
                <a:solidFill>
                  <a:schemeClr val="tx1">
                    <a:tint val="75000"/>
                  </a:schemeClr>
                </a:solidFill>
              </a:defRPr>
            </a:lvl1pPr>
            <a:lvl2pPr marL="414726" indent="0">
              <a:buNone/>
              <a:defRPr sz="1600">
                <a:solidFill>
                  <a:schemeClr val="tx1">
                    <a:tint val="75000"/>
                  </a:schemeClr>
                </a:solidFill>
              </a:defRPr>
            </a:lvl2pPr>
            <a:lvl3pPr marL="829452" indent="0">
              <a:buNone/>
              <a:defRPr sz="1500">
                <a:solidFill>
                  <a:schemeClr val="tx1">
                    <a:tint val="75000"/>
                  </a:schemeClr>
                </a:solidFill>
              </a:defRPr>
            </a:lvl3pPr>
            <a:lvl4pPr marL="1244178" indent="0">
              <a:buNone/>
              <a:defRPr sz="1300">
                <a:solidFill>
                  <a:schemeClr val="tx1">
                    <a:tint val="75000"/>
                  </a:schemeClr>
                </a:solidFill>
              </a:defRPr>
            </a:lvl4pPr>
            <a:lvl5pPr marL="1658904" indent="0">
              <a:buNone/>
              <a:defRPr sz="1300">
                <a:solidFill>
                  <a:schemeClr val="tx1">
                    <a:tint val="75000"/>
                  </a:schemeClr>
                </a:solidFill>
              </a:defRPr>
            </a:lvl5pPr>
            <a:lvl6pPr marL="2073631" indent="0">
              <a:buNone/>
              <a:defRPr sz="1300">
                <a:solidFill>
                  <a:schemeClr val="tx1">
                    <a:tint val="75000"/>
                  </a:schemeClr>
                </a:solidFill>
              </a:defRPr>
            </a:lvl6pPr>
            <a:lvl7pPr marL="2488357" indent="0">
              <a:buNone/>
              <a:defRPr sz="1300">
                <a:solidFill>
                  <a:schemeClr val="tx1">
                    <a:tint val="75000"/>
                  </a:schemeClr>
                </a:solidFill>
              </a:defRPr>
            </a:lvl7pPr>
            <a:lvl8pPr marL="2903083" indent="0">
              <a:buNone/>
              <a:defRPr sz="1300">
                <a:solidFill>
                  <a:schemeClr val="tx1">
                    <a:tint val="75000"/>
                  </a:schemeClr>
                </a:solidFill>
              </a:defRPr>
            </a:lvl8pPr>
            <a:lvl9pPr marL="3317809" indent="0">
              <a:buNone/>
              <a:defRPr sz="13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a:solidFill>
                <a:prstClr val="black"/>
              </a:solidFill>
            </a:endParaRPr>
          </a:p>
        </p:txBody>
      </p:sp>
      <p:sp>
        <p:nvSpPr>
          <p:cNvPr id="5" name="Footer Placeholder 4"/>
          <p:cNvSpPr>
            <a:spLocks noGrp="1"/>
          </p:cNvSpPr>
          <p:nvPr>
            <p:ph type="ftr" sz="quarter" idx="11"/>
          </p:nvPr>
        </p:nvSpPr>
        <p:spPr/>
        <p:txBody>
          <a:bodyPr/>
          <a:lstStyle/>
          <a:p>
            <a:endParaRPr>
              <a:solidFill>
                <a:prstClr val="black"/>
              </a:solidFill>
            </a:endParaRPr>
          </a:p>
        </p:txBody>
      </p:sp>
      <p:sp>
        <p:nvSpPr>
          <p:cNvPr id="6" name="Slide Number Placeholder 5"/>
          <p:cNvSpPr>
            <a:spLocks noGrp="1"/>
          </p:cNvSpPr>
          <p:nvPr>
            <p:ph type="sldNum" sz="quarter" idx="12"/>
          </p:nvPr>
        </p:nvSpPr>
        <p:spPr/>
        <p:txBody>
          <a:bodyPr/>
          <a:lstStyle/>
          <a:p>
            <a:fld id="{FEA9E0F1-0F74-4C8D-91F2-C8834724CCC1}"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2999776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6481" y="1633132"/>
            <a:ext cx="4044960" cy="3977698"/>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39680" y="1633132"/>
            <a:ext cx="4046400" cy="3977698"/>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endParaRPr>
              <a:solidFill>
                <a:prstClr val="black"/>
              </a:solidFill>
            </a:endParaRPr>
          </a:p>
        </p:txBody>
      </p:sp>
      <p:sp>
        <p:nvSpPr>
          <p:cNvPr id="6" name="Footer Placeholder 5"/>
          <p:cNvSpPr>
            <a:spLocks noGrp="1"/>
          </p:cNvSpPr>
          <p:nvPr>
            <p:ph type="ftr" sz="quarter" idx="11"/>
          </p:nvPr>
        </p:nvSpPr>
        <p:spPr/>
        <p:txBody>
          <a:bodyPr/>
          <a:lstStyle/>
          <a:p>
            <a:endParaRPr>
              <a:solidFill>
                <a:prstClr val="black"/>
              </a:solidFill>
            </a:endParaRPr>
          </a:p>
        </p:txBody>
      </p:sp>
      <p:sp>
        <p:nvSpPr>
          <p:cNvPr id="7" name="Slide Number Placeholder 6"/>
          <p:cNvSpPr>
            <a:spLocks noGrp="1"/>
          </p:cNvSpPr>
          <p:nvPr>
            <p:ph type="sldNum" sz="quarter" idx="12"/>
          </p:nvPr>
        </p:nvSpPr>
        <p:spPr/>
        <p:txBody>
          <a:bodyPr/>
          <a:lstStyle/>
          <a:p>
            <a:fld id="{853665D0-3DFC-4BD0-BFA4-F134BED2194C}"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904480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921" y="275070"/>
            <a:ext cx="8229600" cy="1142039"/>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920" y="1535201"/>
            <a:ext cx="4039200" cy="639427"/>
          </a:xfrm>
        </p:spPr>
        <p:txBody>
          <a:bodyPr anchor="b"/>
          <a:lstStyle>
            <a:lvl1pPr marL="0" indent="0">
              <a:buNone/>
              <a:defRPr sz="2200" b="1"/>
            </a:lvl1pPr>
            <a:lvl2pPr marL="414726" indent="0">
              <a:buNone/>
              <a:defRPr sz="1800" b="1"/>
            </a:lvl2pPr>
            <a:lvl3pPr marL="829452" indent="0">
              <a:buNone/>
              <a:defRPr sz="1600" b="1"/>
            </a:lvl3pPr>
            <a:lvl4pPr marL="1244178" indent="0">
              <a:buNone/>
              <a:defRPr sz="1500" b="1"/>
            </a:lvl4pPr>
            <a:lvl5pPr marL="1658904" indent="0">
              <a:buNone/>
              <a:defRPr sz="1500" b="1"/>
            </a:lvl5pPr>
            <a:lvl6pPr marL="2073631" indent="0">
              <a:buNone/>
              <a:defRPr sz="1500" b="1"/>
            </a:lvl6pPr>
            <a:lvl7pPr marL="2488357" indent="0">
              <a:buNone/>
              <a:defRPr sz="1500" b="1"/>
            </a:lvl7pPr>
            <a:lvl8pPr marL="2903083" indent="0">
              <a:buNone/>
              <a:defRPr sz="1500" b="1"/>
            </a:lvl8pPr>
            <a:lvl9pPr marL="3317809" indent="0">
              <a:buNone/>
              <a:defRPr sz="1500" b="1"/>
            </a:lvl9pPr>
          </a:lstStyle>
          <a:p>
            <a:pPr lvl="0"/>
            <a:r>
              <a:rPr lang="en-US" smtClean="0"/>
              <a:t>Click to edit Master text styles</a:t>
            </a:r>
          </a:p>
        </p:txBody>
      </p:sp>
      <p:sp>
        <p:nvSpPr>
          <p:cNvPr id="4" name="Content Placeholder 3"/>
          <p:cNvSpPr>
            <a:spLocks noGrp="1"/>
          </p:cNvSpPr>
          <p:nvPr>
            <p:ph sz="half" idx="2"/>
          </p:nvPr>
        </p:nvSpPr>
        <p:spPr>
          <a:xfrm>
            <a:off x="457920" y="2174628"/>
            <a:ext cx="403920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441" y="1535201"/>
            <a:ext cx="4042080" cy="639427"/>
          </a:xfrm>
        </p:spPr>
        <p:txBody>
          <a:bodyPr anchor="b"/>
          <a:lstStyle>
            <a:lvl1pPr marL="0" indent="0">
              <a:buNone/>
              <a:defRPr sz="2200" b="1"/>
            </a:lvl1pPr>
            <a:lvl2pPr marL="414726" indent="0">
              <a:buNone/>
              <a:defRPr sz="1800" b="1"/>
            </a:lvl2pPr>
            <a:lvl3pPr marL="829452" indent="0">
              <a:buNone/>
              <a:defRPr sz="1600" b="1"/>
            </a:lvl3pPr>
            <a:lvl4pPr marL="1244178" indent="0">
              <a:buNone/>
              <a:defRPr sz="1500" b="1"/>
            </a:lvl4pPr>
            <a:lvl5pPr marL="1658904" indent="0">
              <a:buNone/>
              <a:defRPr sz="1500" b="1"/>
            </a:lvl5pPr>
            <a:lvl6pPr marL="2073631" indent="0">
              <a:buNone/>
              <a:defRPr sz="1500" b="1"/>
            </a:lvl6pPr>
            <a:lvl7pPr marL="2488357" indent="0">
              <a:buNone/>
              <a:defRPr sz="1500" b="1"/>
            </a:lvl7pPr>
            <a:lvl8pPr marL="2903083" indent="0">
              <a:buNone/>
              <a:defRPr sz="1500" b="1"/>
            </a:lvl8pPr>
            <a:lvl9pPr marL="3317809" indent="0">
              <a:buNone/>
              <a:defRPr sz="1500" b="1"/>
            </a:lvl9pPr>
          </a:lstStyle>
          <a:p>
            <a:pPr lvl="0"/>
            <a:r>
              <a:rPr lang="en-US" smtClean="0"/>
              <a:t>Click to edit Master text styles</a:t>
            </a:r>
          </a:p>
        </p:txBody>
      </p:sp>
      <p:sp>
        <p:nvSpPr>
          <p:cNvPr id="6" name="Content Placeholder 5"/>
          <p:cNvSpPr>
            <a:spLocks noGrp="1"/>
          </p:cNvSpPr>
          <p:nvPr>
            <p:ph sz="quarter" idx="4"/>
          </p:nvPr>
        </p:nvSpPr>
        <p:spPr>
          <a:xfrm>
            <a:off x="4645441" y="2174628"/>
            <a:ext cx="4042080" cy="3951775"/>
          </a:xfrm>
        </p:spPr>
        <p:txBody>
          <a:bodyPr/>
          <a:lstStyle>
            <a:lvl1pPr>
              <a:defRPr sz="2200"/>
            </a:lvl1pPr>
            <a:lvl2pPr>
              <a:defRPr sz="18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endParaRPr>
              <a:solidFill>
                <a:prstClr val="black"/>
              </a:solidFill>
            </a:endParaRPr>
          </a:p>
        </p:txBody>
      </p:sp>
      <p:sp>
        <p:nvSpPr>
          <p:cNvPr id="8" name="Footer Placeholder 7"/>
          <p:cNvSpPr>
            <a:spLocks noGrp="1"/>
          </p:cNvSpPr>
          <p:nvPr>
            <p:ph type="ftr" sz="quarter" idx="11"/>
          </p:nvPr>
        </p:nvSpPr>
        <p:spPr/>
        <p:txBody>
          <a:bodyPr/>
          <a:lstStyle/>
          <a:p>
            <a:endParaRPr>
              <a:solidFill>
                <a:prstClr val="black"/>
              </a:solidFill>
            </a:endParaRPr>
          </a:p>
        </p:txBody>
      </p:sp>
      <p:sp>
        <p:nvSpPr>
          <p:cNvPr id="9" name="Slide Number Placeholder 8"/>
          <p:cNvSpPr>
            <a:spLocks noGrp="1"/>
          </p:cNvSpPr>
          <p:nvPr>
            <p:ph type="sldNum" sz="quarter" idx="12"/>
          </p:nvPr>
        </p:nvSpPr>
        <p:spPr/>
        <p:txBody>
          <a:bodyPr/>
          <a:lstStyle/>
          <a:p>
            <a:fld id="{B2873EB7-6170-4D79-B275-F2D5D58CED5B}"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2290879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endParaRPr>
              <a:solidFill>
                <a:prstClr val="black"/>
              </a:solidFill>
            </a:endParaRPr>
          </a:p>
        </p:txBody>
      </p:sp>
      <p:sp>
        <p:nvSpPr>
          <p:cNvPr id="4" name="Footer Placeholder 3"/>
          <p:cNvSpPr>
            <a:spLocks noGrp="1"/>
          </p:cNvSpPr>
          <p:nvPr>
            <p:ph type="ftr" sz="quarter" idx="11"/>
          </p:nvPr>
        </p:nvSpPr>
        <p:spPr/>
        <p:txBody>
          <a:bodyPr/>
          <a:lstStyle/>
          <a:p>
            <a:endParaRPr>
              <a:solidFill>
                <a:prstClr val="black"/>
              </a:solidFill>
            </a:endParaRPr>
          </a:p>
        </p:txBody>
      </p:sp>
      <p:sp>
        <p:nvSpPr>
          <p:cNvPr id="5" name="Slide Number Placeholder 4"/>
          <p:cNvSpPr>
            <a:spLocks noGrp="1"/>
          </p:cNvSpPr>
          <p:nvPr>
            <p:ph type="sldNum" sz="quarter" idx="12"/>
          </p:nvPr>
        </p:nvSpPr>
        <p:spPr/>
        <p:txBody>
          <a:bodyPr/>
          <a:lstStyle/>
          <a:p>
            <a:fld id="{C4A02D2A-81E6-49EC-9D36-6AC2E22DCBD6}"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2793641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a:solidFill>
                <a:prstClr val="black"/>
              </a:solidFill>
            </a:endParaRPr>
          </a:p>
        </p:txBody>
      </p:sp>
      <p:sp>
        <p:nvSpPr>
          <p:cNvPr id="3" name="Footer Placeholder 2"/>
          <p:cNvSpPr>
            <a:spLocks noGrp="1"/>
          </p:cNvSpPr>
          <p:nvPr>
            <p:ph type="ftr" sz="quarter" idx="11"/>
          </p:nvPr>
        </p:nvSpPr>
        <p:spPr/>
        <p:txBody>
          <a:bodyPr/>
          <a:lstStyle/>
          <a:p>
            <a:endParaRPr>
              <a:solidFill>
                <a:prstClr val="black"/>
              </a:solidFill>
            </a:endParaRPr>
          </a:p>
        </p:txBody>
      </p:sp>
      <p:sp>
        <p:nvSpPr>
          <p:cNvPr id="4" name="Slide Number Placeholder 3"/>
          <p:cNvSpPr>
            <a:spLocks noGrp="1"/>
          </p:cNvSpPr>
          <p:nvPr>
            <p:ph type="sldNum" sz="quarter" idx="12"/>
          </p:nvPr>
        </p:nvSpPr>
        <p:spPr/>
        <p:txBody>
          <a:bodyPr/>
          <a:lstStyle/>
          <a:p>
            <a:fld id="{D2E54360-D34B-4481-92AD-260E0649DAC7}"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4006332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920" y="273629"/>
            <a:ext cx="3008160" cy="1160762"/>
          </a:xfrm>
        </p:spPr>
        <p:txBody>
          <a:bodyPr anchor="b"/>
          <a:lstStyle>
            <a:lvl1pPr algn="l">
              <a:defRPr sz="1800" b="1"/>
            </a:lvl1pPr>
          </a:lstStyle>
          <a:p>
            <a:r>
              <a:rPr lang="en-US" smtClean="0"/>
              <a:t>Click to edit Master title style</a:t>
            </a:r>
            <a:endParaRPr lang="en-GB"/>
          </a:p>
        </p:txBody>
      </p:sp>
      <p:sp>
        <p:nvSpPr>
          <p:cNvPr id="3" name="Content Placeholder 2"/>
          <p:cNvSpPr>
            <a:spLocks noGrp="1"/>
          </p:cNvSpPr>
          <p:nvPr>
            <p:ph idx="1"/>
          </p:nvPr>
        </p:nvSpPr>
        <p:spPr>
          <a:xfrm>
            <a:off x="3575521" y="273629"/>
            <a:ext cx="5112000" cy="5852774"/>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920" y="1434391"/>
            <a:ext cx="3008160" cy="4692013"/>
          </a:xfrm>
        </p:spPr>
        <p:txBody>
          <a:bodyPr/>
          <a:lstStyle>
            <a:lvl1pPr marL="0" indent="0">
              <a:buNone/>
              <a:defRPr sz="1300"/>
            </a:lvl1pPr>
            <a:lvl2pPr marL="414726" indent="0">
              <a:buNone/>
              <a:defRPr sz="1100"/>
            </a:lvl2pPr>
            <a:lvl3pPr marL="829452" indent="0">
              <a:buNone/>
              <a:defRPr sz="900"/>
            </a:lvl3pPr>
            <a:lvl4pPr marL="1244178" indent="0">
              <a:buNone/>
              <a:defRPr sz="800"/>
            </a:lvl4pPr>
            <a:lvl5pPr marL="1658904" indent="0">
              <a:buNone/>
              <a:defRPr sz="800"/>
            </a:lvl5pPr>
            <a:lvl6pPr marL="2073631" indent="0">
              <a:buNone/>
              <a:defRPr sz="800"/>
            </a:lvl6pPr>
            <a:lvl7pPr marL="2488357" indent="0">
              <a:buNone/>
              <a:defRPr sz="800"/>
            </a:lvl7pPr>
            <a:lvl8pPr marL="2903083" indent="0">
              <a:buNone/>
              <a:defRPr sz="800"/>
            </a:lvl8pPr>
            <a:lvl9pPr marL="3317809"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a:solidFill>
                <a:prstClr val="black"/>
              </a:solidFill>
            </a:endParaRPr>
          </a:p>
        </p:txBody>
      </p:sp>
      <p:sp>
        <p:nvSpPr>
          <p:cNvPr id="6" name="Footer Placeholder 5"/>
          <p:cNvSpPr>
            <a:spLocks noGrp="1"/>
          </p:cNvSpPr>
          <p:nvPr>
            <p:ph type="ftr" sz="quarter" idx="11"/>
          </p:nvPr>
        </p:nvSpPr>
        <p:spPr/>
        <p:txBody>
          <a:bodyPr/>
          <a:lstStyle/>
          <a:p>
            <a:endParaRPr>
              <a:solidFill>
                <a:prstClr val="black"/>
              </a:solidFill>
            </a:endParaRPr>
          </a:p>
        </p:txBody>
      </p:sp>
      <p:sp>
        <p:nvSpPr>
          <p:cNvPr id="7" name="Slide Number Placeholder 6"/>
          <p:cNvSpPr>
            <a:spLocks noGrp="1"/>
          </p:cNvSpPr>
          <p:nvPr>
            <p:ph type="sldNum" sz="quarter" idx="12"/>
          </p:nvPr>
        </p:nvSpPr>
        <p:spPr/>
        <p:txBody>
          <a:bodyPr/>
          <a:lstStyle/>
          <a:p>
            <a:fld id="{15693EE3-22E3-46E2-AF84-789EDB54FD70}"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3210463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801" y="4800025"/>
            <a:ext cx="5486400" cy="567420"/>
          </a:xfrm>
        </p:spPr>
        <p:txBody>
          <a:bodyPr anchor="b"/>
          <a:lstStyle>
            <a:lvl1pPr algn="l">
              <a:defRPr sz="1800" b="1"/>
            </a:lvl1pPr>
          </a:lstStyle>
          <a:p>
            <a:r>
              <a:rPr lang="en-US" smtClean="0"/>
              <a:t>Click to edit Master title style</a:t>
            </a:r>
            <a:endParaRPr lang="en-GB"/>
          </a:p>
        </p:txBody>
      </p:sp>
      <p:sp>
        <p:nvSpPr>
          <p:cNvPr id="3" name="Picture Placeholder 2"/>
          <p:cNvSpPr>
            <a:spLocks noGrp="1"/>
          </p:cNvSpPr>
          <p:nvPr>
            <p:ph type="pic" idx="1"/>
          </p:nvPr>
        </p:nvSpPr>
        <p:spPr>
          <a:xfrm>
            <a:off x="1792801" y="612065"/>
            <a:ext cx="5486400" cy="4115952"/>
          </a:xfrm>
        </p:spPr>
        <p:txBody>
          <a:bodyPr/>
          <a:lstStyle>
            <a:lvl1pPr marL="0" indent="0">
              <a:buNone/>
              <a:defRPr sz="2900"/>
            </a:lvl1pPr>
            <a:lvl2pPr marL="414726" indent="0">
              <a:buNone/>
              <a:defRPr sz="2500"/>
            </a:lvl2pPr>
            <a:lvl3pPr marL="829452" indent="0">
              <a:buNone/>
              <a:defRPr sz="2200"/>
            </a:lvl3pPr>
            <a:lvl4pPr marL="1244178" indent="0">
              <a:buNone/>
              <a:defRPr sz="1800"/>
            </a:lvl4pPr>
            <a:lvl5pPr marL="1658904" indent="0">
              <a:buNone/>
              <a:defRPr sz="1800"/>
            </a:lvl5pPr>
            <a:lvl6pPr marL="2073631" indent="0">
              <a:buNone/>
              <a:defRPr sz="1800"/>
            </a:lvl6pPr>
            <a:lvl7pPr marL="2488357" indent="0">
              <a:buNone/>
              <a:defRPr sz="1800"/>
            </a:lvl7pPr>
            <a:lvl8pPr marL="2903083" indent="0">
              <a:buNone/>
              <a:defRPr sz="1800"/>
            </a:lvl8pPr>
            <a:lvl9pPr marL="3317809" indent="0">
              <a:buNone/>
              <a:defRPr sz="1800"/>
            </a:lvl9pPr>
          </a:lstStyle>
          <a:p>
            <a:endParaRPr lang="en-GB"/>
          </a:p>
        </p:txBody>
      </p:sp>
      <p:sp>
        <p:nvSpPr>
          <p:cNvPr id="4" name="Text Placeholder 3"/>
          <p:cNvSpPr>
            <a:spLocks noGrp="1"/>
          </p:cNvSpPr>
          <p:nvPr>
            <p:ph type="body" sz="half" idx="2"/>
          </p:nvPr>
        </p:nvSpPr>
        <p:spPr>
          <a:xfrm>
            <a:off x="1792801" y="5367444"/>
            <a:ext cx="5486400" cy="805044"/>
          </a:xfrm>
        </p:spPr>
        <p:txBody>
          <a:bodyPr/>
          <a:lstStyle>
            <a:lvl1pPr marL="0" indent="0">
              <a:buNone/>
              <a:defRPr sz="1300"/>
            </a:lvl1pPr>
            <a:lvl2pPr marL="414726" indent="0">
              <a:buNone/>
              <a:defRPr sz="1100"/>
            </a:lvl2pPr>
            <a:lvl3pPr marL="829452" indent="0">
              <a:buNone/>
              <a:defRPr sz="900"/>
            </a:lvl3pPr>
            <a:lvl4pPr marL="1244178" indent="0">
              <a:buNone/>
              <a:defRPr sz="800"/>
            </a:lvl4pPr>
            <a:lvl5pPr marL="1658904" indent="0">
              <a:buNone/>
              <a:defRPr sz="800"/>
            </a:lvl5pPr>
            <a:lvl6pPr marL="2073631" indent="0">
              <a:buNone/>
              <a:defRPr sz="800"/>
            </a:lvl6pPr>
            <a:lvl7pPr marL="2488357" indent="0">
              <a:buNone/>
              <a:defRPr sz="800"/>
            </a:lvl7pPr>
            <a:lvl8pPr marL="2903083" indent="0">
              <a:buNone/>
              <a:defRPr sz="800"/>
            </a:lvl8pPr>
            <a:lvl9pPr marL="3317809" indent="0">
              <a:buNone/>
              <a:defRPr sz="8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a:solidFill>
                <a:prstClr val="black"/>
              </a:solidFill>
            </a:endParaRPr>
          </a:p>
        </p:txBody>
      </p:sp>
      <p:sp>
        <p:nvSpPr>
          <p:cNvPr id="6" name="Footer Placeholder 5"/>
          <p:cNvSpPr>
            <a:spLocks noGrp="1"/>
          </p:cNvSpPr>
          <p:nvPr>
            <p:ph type="ftr" sz="quarter" idx="11"/>
          </p:nvPr>
        </p:nvSpPr>
        <p:spPr/>
        <p:txBody>
          <a:bodyPr/>
          <a:lstStyle/>
          <a:p>
            <a:endParaRPr>
              <a:solidFill>
                <a:prstClr val="black"/>
              </a:solidFill>
            </a:endParaRPr>
          </a:p>
        </p:txBody>
      </p:sp>
      <p:sp>
        <p:nvSpPr>
          <p:cNvPr id="7" name="Slide Number Placeholder 6"/>
          <p:cNvSpPr>
            <a:spLocks noGrp="1"/>
          </p:cNvSpPr>
          <p:nvPr>
            <p:ph type="sldNum" sz="quarter" idx="12"/>
          </p:nvPr>
        </p:nvSpPr>
        <p:spPr/>
        <p:txBody>
          <a:bodyPr/>
          <a:lstStyle/>
          <a:p>
            <a:fld id="{C5573AC8-3428-4EE8-B85E-0405F7713C27}"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102772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a:solidFill>
                <a:prstClr val="black"/>
              </a:solidFill>
            </a:endParaRPr>
          </a:p>
        </p:txBody>
      </p:sp>
      <p:sp>
        <p:nvSpPr>
          <p:cNvPr id="5" name="Footer Placeholder 4"/>
          <p:cNvSpPr>
            <a:spLocks noGrp="1"/>
          </p:cNvSpPr>
          <p:nvPr>
            <p:ph type="ftr" sz="quarter" idx="11"/>
          </p:nvPr>
        </p:nvSpPr>
        <p:spPr/>
        <p:txBody>
          <a:bodyPr/>
          <a:lstStyle/>
          <a:p>
            <a:endParaRPr>
              <a:solidFill>
                <a:prstClr val="black"/>
              </a:solidFill>
            </a:endParaRPr>
          </a:p>
        </p:txBody>
      </p:sp>
      <p:sp>
        <p:nvSpPr>
          <p:cNvPr id="6" name="Slide Number Placeholder 5"/>
          <p:cNvSpPr>
            <a:spLocks noGrp="1"/>
          </p:cNvSpPr>
          <p:nvPr>
            <p:ph type="sldNum" sz="quarter" idx="12"/>
          </p:nvPr>
        </p:nvSpPr>
        <p:spPr/>
        <p:txBody>
          <a:bodyPr/>
          <a:lstStyle/>
          <a:p>
            <a:fld id="{C18AD495-A714-466B-A001-047CF4426FF0}"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3440429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760" y="522776"/>
            <a:ext cx="2056320" cy="5088054"/>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6480" y="522776"/>
            <a:ext cx="6035040" cy="50880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endParaRPr>
              <a:solidFill>
                <a:prstClr val="black"/>
              </a:solidFill>
            </a:endParaRPr>
          </a:p>
        </p:txBody>
      </p:sp>
      <p:sp>
        <p:nvSpPr>
          <p:cNvPr id="5" name="Footer Placeholder 4"/>
          <p:cNvSpPr>
            <a:spLocks noGrp="1"/>
          </p:cNvSpPr>
          <p:nvPr>
            <p:ph type="ftr" sz="quarter" idx="11"/>
          </p:nvPr>
        </p:nvSpPr>
        <p:spPr/>
        <p:txBody>
          <a:bodyPr/>
          <a:lstStyle/>
          <a:p>
            <a:endParaRPr>
              <a:solidFill>
                <a:prstClr val="black"/>
              </a:solidFill>
            </a:endParaRPr>
          </a:p>
        </p:txBody>
      </p:sp>
      <p:sp>
        <p:nvSpPr>
          <p:cNvPr id="6" name="Slide Number Placeholder 5"/>
          <p:cNvSpPr>
            <a:spLocks noGrp="1"/>
          </p:cNvSpPr>
          <p:nvPr>
            <p:ph type="sldNum" sz="quarter" idx="12"/>
          </p:nvPr>
        </p:nvSpPr>
        <p:spPr/>
        <p:txBody>
          <a:bodyPr/>
          <a:lstStyle/>
          <a:p>
            <a:fld id="{8A26B125-2034-4156-BF2A-1C43C08D305A}" type="slidenum">
              <a:rPr>
                <a:solidFill>
                  <a:prstClr val="black"/>
                </a:solidFill>
              </a:rPr>
              <a:pPr/>
              <a:t>‹#›</a:t>
            </a:fld>
            <a:endParaRPr>
              <a:solidFill>
                <a:prstClr val="black"/>
              </a:solidFill>
            </a:endParaRPr>
          </a:p>
        </p:txBody>
      </p:sp>
    </p:spTree>
    <p:extLst>
      <p:ext uri="{BB962C8B-B14F-4D97-AF65-F5344CB8AC3E}">
        <p14:creationId xmlns:p14="http://schemas.microsoft.com/office/powerpoint/2010/main" val="1783969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pPr algn="l" eaLnBrk="1" latinLnBrk="0" hangingPunct="1"/>
            <a:fld id="{C3F416CD-67A3-4CF0-A210-F6AF31AC147F}" type="datetimeFigureOut">
              <a:rPr lang="en-US" smtClean="0"/>
              <a:pPr algn="l" eaLnBrk="1" latinLnBrk="0" hangingPunct="1"/>
              <a:t>10/9/2014</a:t>
            </a:fld>
            <a:endParaRPr lang="en-US"/>
          </a:p>
        </p:txBody>
      </p:sp>
      <p:sp>
        <p:nvSpPr>
          <p:cNvPr id="27" name="Slide Number Placeholder 26"/>
          <p:cNvSpPr>
            <a:spLocks noGrp="1"/>
          </p:cNvSpPr>
          <p:nvPr>
            <p:ph type="sldNum" sz="quarter" idx="11"/>
          </p:nvPr>
        </p:nvSpPr>
        <p:spPr/>
        <p:txBody>
          <a:bodyPr rtlCol="0"/>
          <a:lstStyle/>
          <a:p>
            <a:pPr algn="r" eaLnBrk="1" latinLnBrk="0" hangingPunct="1"/>
            <a:fld id="{96652B35-718D-4E28-AFEB-B694A3B357E8}" type="slidenum">
              <a:rPr kumimoji="0" lang="en-US" smtClean="0"/>
              <a:pPr algn="r" eaLnBrk="1" latinLnBrk="0" hangingPunct="1"/>
              <a:t>‹#›</a:t>
            </a:fld>
            <a:endParaRPr kumimoji="0" lang="en-US"/>
          </a:p>
        </p:txBody>
      </p:sp>
      <p:sp>
        <p:nvSpPr>
          <p:cNvPr id="28" name="Footer Placeholder 27"/>
          <p:cNvSpPr>
            <a:spLocks noGrp="1"/>
          </p:cNvSpPr>
          <p:nvPr>
            <p:ph type="ftr" sz="quarter" idx="12"/>
          </p:nvPr>
        </p:nvSpPr>
        <p:spPr/>
        <p:txBody>
          <a:bodyPr rtlCol="0"/>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pPr eaLnBrk="1" latinLnBrk="0" hangingPunct="1"/>
            <a:fld id="{C3F416CD-67A3-4CF0-A210-F6AF31AC147F}" type="datetimeFigureOut">
              <a:rPr lang="en-US" smtClean="0"/>
              <a:pPr eaLnBrk="1" latinLnBrk="0" hangingPunct="1"/>
              <a:t>10/9/2014</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kumimoji="0" lang="en-US" dirty="0"/>
          </a:p>
        </p:txBody>
      </p:sp>
      <p:sp>
        <p:nvSpPr>
          <p:cNvPr id="5" name="Slide Number Placeholder 4"/>
          <p:cNvSpPr>
            <a:spLocks noGrp="1"/>
          </p:cNvSpPr>
          <p:nvPr>
            <p:ph type="sldNum" sz="quarter" idx="12"/>
          </p:nvPr>
        </p:nvSpPr>
        <p:spPr>
          <a:xfrm>
            <a:off x="8174736" y="2272"/>
            <a:ext cx="762000" cy="365760"/>
          </a:xfrm>
        </p:spPr>
        <p:txBody>
          <a:bodyPr/>
          <a:lstStyle/>
          <a:p>
            <a:fld id="{96652B35-718D-4E28-AFEB-B694A3B357E8}" type="slidenum">
              <a:rPr kumimoji="0" lang="en-US" smtClean="0"/>
              <a:pPr eaLnBrk="1" latinLnBrk="0" hangingPunct="1"/>
              <a:t>‹#›</a:t>
            </a:fld>
            <a:endParaRPr kumimoji="0"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eaLnBrk="1" latinLnBrk="0" hangingPunct="1"/>
            <a:fld id="{C3F416CD-67A3-4CF0-A210-F6AF31AC147F}" type="datetimeFigureOut">
              <a:rPr lang="en-US" smtClean="0"/>
              <a:pPr eaLnBrk="1" latinLnBrk="0" hangingPunct="1"/>
              <a:t>10/9/2014</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96652B35-718D-4E28-AFEB-B694A3B357E8}" type="slidenum">
              <a:rPr kumimoji="0" lang="en-US" smtClean="0"/>
              <a:pPr eaLnBrk="1" latinLnBrk="0" hangingPunct="1"/>
              <a:t>‹#›</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pPr algn="l" eaLnBrk="1" latinLnBrk="0" hangingPunct="1"/>
            <a:fld id="{C3F416CD-67A3-4CF0-A210-F6AF31AC147F}" type="datetimeFigureOut">
              <a:rPr lang="en-US" smtClean="0"/>
              <a:pPr algn="l" eaLnBrk="1" latinLnBrk="0" hangingPunct="1"/>
              <a:t>10/9/2014</a:t>
            </a:fld>
            <a:endParaRPr lang="en-US" sz="800" dirty="0">
              <a:solidFill>
                <a:schemeClr val="accent2"/>
              </a:solidFill>
            </a:endParaRP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pPr algn="r" eaLnBrk="1" latinLnBrk="0" hangingPunct="1"/>
            <a:endParaRPr kumimoji="0" lang="en-US" sz="800" dirty="0">
              <a:solidFill>
                <a:schemeClr val="accent2"/>
              </a:solidFill>
            </a:endParaRP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pPr algn="r" eaLnBrk="1" latinLnBrk="0" hangingPunct="1"/>
            <a:fld id="{96652B35-718D-4E28-AFEB-B694A3B357E8}" type="slidenum">
              <a:rPr kumimoji="0" lang="en-US" smtClean="0"/>
              <a:pPr algn="r" eaLnBrk="1" latinLnBrk="0" hangingPunct="1"/>
              <a:t>‹#›</a:t>
            </a:fld>
            <a:endParaRPr kumimoji="0" lang="en-US" sz="1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13">
            <a:lum/>
            <a:alphaModFix/>
          </a:blip>
          <a:srcRect/>
          <a:stretch>
            <a:fillRect/>
          </a:stretch>
        </p:blipFill>
        <p:spPr>
          <a:xfrm>
            <a:off x="653" y="653"/>
            <a:ext cx="9143107" cy="6857968"/>
          </a:xfrm>
          <a:prstGeom prst="rect">
            <a:avLst/>
          </a:prstGeom>
          <a:noFill/>
          <a:ln>
            <a:noFill/>
          </a:ln>
        </p:spPr>
      </p:pic>
      <p:sp>
        <p:nvSpPr>
          <p:cNvPr id="3" name="Title Placeholder 2"/>
          <p:cNvSpPr txBox="1">
            <a:spLocks noGrp="1"/>
          </p:cNvSpPr>
          <p:nvPr>
            <p:ph type="title"/>
          </p:nvPr>
        </p:nvSpPr>
        <p:spPr>
          <a:xfrm>
            <a:off x="457171" y="522537"/>
            <a:ext cx="6531024" cy="653171"/>
          </a:xfrm>
          <a:prstGeom prst="rect">
            <a:avLst/>
          </a:prstGeom>
          <a:noFill/>
          <a:ln>
            <a:noFill/>
          </a:ln>
        </p:spPr>
        <p:txBody>
          <a:bodyPr lIns="0" tIns="0" rIns="0" bIns="0"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a:p>
        </p:txBody>
      </p:sp>
      <p:sp>
        <p:nvSpPr>
          <p:cNvPr id="4" name="Text Placeholder 3"/>
          <p:cNvSpPr txBox="1">
            <a:spLocks noGrp="1"/>
          </p:cNvSpPr>
          <p:nvPr>
            <p:ph type="body" idx="1"/>
          </p:nvPr>
        </p:nvSpPr>
        <p:spPr>
          <a:xfrm>
            <a:off x="457171" y="1632928"/>
            <a:ext cx="8229090" cy="3977484"/>
          </a:xfrm>
          <a:prstGeom prst="rect">
            <a:avLst/>
          </a:prstGeom>
          <a:noFill/>
          <a:ln>
            <a:noFill/>
          </a:ln>
        </p:spPr>
        <p:txBody>
          <a:bodyPr lIns="0" tIns="0" rIns="0" bIns="0"/>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txBox="1">
            <a:spLocks noGrp="1"/>
          </p:cNvSpPr>
          <p:nvPr>
            <p:ph type="dt" sz="half" idx="2"/>
          </p:nvPr>
        </p:nvSpPr>
        <p:spPr>
          <a:xfrm>
            <a:off x="457171" y="6247906"/>
            <a:ext cx="2130093" cy="472896"/>
          </a:xfrm>
          <a:prstGeom prst="rect">
            <a:avLst/>
          </a:prstGeom>
          <a:noFill/>
          <a:ln>
            <a:noFill/>
          </a:ln>
        </p:spPr>
        <p:txBody>
          <a:bodyPr lIns="0" tIns="0" rIns="0" bIns="0" anchorCtr="0"/>
          <a:lstStyle>
            <a:lvl1pPr lvl="0" rtl="0" hangingPunct="0">
              <a:buNone/>
              <a:tabLst/>
              <a:defRPr lang="en-GB" sz="1300" kern="1200">
                <a:latin typeface="Liberation Serif" pitchFamily="18"/>
                <a:ea typeface="DejaVu Sans" pitchFamily="2"/>
                <a:cs typeface="DejaVu Sans" pitchFamily="2"/>
              </a:defRPr>
            </a:lvl1pPr>
          </a:lstStyle>
          <a:p>
            <a:pPr defTabSz="829452"/>
            <a:endParaRPr>
              <a:solidFill>
                <a:prstClr val="black"/>
              </a:solidFill>
            </a:endParaRPr>
          </a:p>
        </p:txBody>
      </p:sp>
      <p:sp>
        <p:nvSpPr>
          <p:cNvPr id="6" name="Footer Placeholder 5"/>
          <p:cNvSpPr txBox="1">
            <a:spLocks noGrp="1"/>
          </p:cNvSpPr>
          <p:nvPr>
            <p:ph type="ftr" sz="quarter" idx="3"/>
          </p:nvPr>
        </p:nvSpPr>
        <p:spPr>
          <a:xfrm>
            <a:off x="3127054" y="6247906"/>
            <a:ext cx="2898142" cy="472896"/>
          </a:xfrm>
          <a:prstGeom prst="rect">
            <a:avLst/>
          </a:prstGeom>
          <a:noFill/>
          <a:ln>
            <a:noFill/>
          </a:ln>
        </p:spPr>
        <p:txBody>
          <a:bodyPr lIns="0" tIns="0" rIns="0" bIns="0" anchorCtr="0"/>
          <a:lstStyle>
            <a:lvl1pPr lvl="0" algn="ctr" rtl="0" hangingPunct="0">
              <a:buNone/>
              <a:tabLst/>
              <a:defRPr lang="en-GB" sz="1300" kern="1200">
                <a:latin typeface="Liberation Serif" pitchFamily="18"/>
                <a:ea typeface="DejaVu Sans" pitchFamily="2"/>
                <a:cs typeface="DejaVu Sans" pitchFamily="2"/>
              </a:defRPr>
            </a:lvl1pPr>
          </a:lstStyle>
          <a:p>
            <a:pPr defTabSz="829452"/>
            <a:endParaRPr>
              <a:solidFill>
                <a:prstClr val="black"/>
              </a:solidFill>
            </a:endParaRPr>
          </a:p>
        </p:txBody>
      </p:sp>
      <p:sp>
        <p:nvSpPr>
          <p:cNvPr id="7" name="Slide Number Placeholder 6"/>
          <p:cNvSpPr txBox="1">
            <a:spLocks noGrp="1"/>
          </p:cNvSpPr>
          <p:nvPr>
            <p:ph type="sldNum" sz="quarter" idx="4"/>
          </p:nvPr>
        </p:nvSpPr>
        <p:spPr>
          <a:xfrm>
            <a:off x="6555515" y="6247906"/>
            <a:ext cx="2130093" cy="472896"/>
          </a:xfrm>
          <a:prstGeom prst="rect">
            <a:avLst/>
          </a:prstGeom>
          <a:noFill/>
          <a:ln>
            <a:noFill/>
          </a:ln>
        </p:spPr>
        <p:txBody>
          <a:bodyPr lIns="0" tIns="0" rIns="0" bIns="0" anchorCtr="0"/>
          <a:lstStyle>
            <a:lvl1pPr lvl="0" algn="r" rtl="0" hangingPunct="0">
              <a:buNone/>
              <a:tabLst/>
              <a:defRPr lang="en-GB" sz="1300" kern="1200">
                <a:latin typeface="Liberation Serif" pitchFamily="18"/>
                <a:ea typeface="DejaVu Sans" pitchFamily="2"/>
                <a:cs typeface="DejaVu Sans" pitchFamily="2"/>
              </a:defRPr>
            </a:lvl1pPr>
          </a:lstStyle>
          <a:p>
            <a:pPr defTabSz="829452"/>
            <a:fld id="{88C4D8CB-AFDF-4391-82BC-D71DCFA82512}" type="slidenum">
              <a:rPr>
                <a:solidFill>
                  <a:prstClr val="black"/>
                </a:solidFill>
              </a:rPr>
              <a:pPr defTabSz="829452"/>
              <a:t>‹#›</a:t>
            </a:fld>
            <a:endParaRPr>
              <a:solidFill>
                <a:prstClr val="black"/>
              </a:solidFill>
            </a:endParaRPr>
          </a:p>
        </p:txBody>
      </p:sp>
    </p:spTree>
    <p:extLst>
      <p:ext uri="{BB962C8B-B14F-4D97-AF65-F5344CB8AC3E}">
        <p14:creationId xmlns:p14="http://schemas.microsoft.com/office/powerpoint/2010/main" val="335996244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rtl="0" hangingPunct="0">
        <a:tabLst/>
        <a:defRPr lang="en-GB" sz="3300" b="0" i="0" u="none" strike="noStrike" kern="1200">
          <a:ln>
            <a:noFill/>
          </a:ln>
          <a:latin typeface="Coda" pitchFamily="2"/>
        </a:defRPr>
      </a:lvl1pPr>
    </p:titleStyle>
    <p:bodyStyle>
      <a:lvl1pPr marL="0" marR="0" indent="0" rtl="0" hangingPunct="0">
        <a:spcBef>
          <a:spcPts val="0"/>
        </a:spcBef>
        <a:spcAft>
          <a:spcPts val="1285"/>
        </a:spcAft>
        <a:tabLst/>
        <a:defRPr lang="en-GB" sz="2400" b="0" i="0" u="none" strike="noStrike" kern="1200">
          <a:ln>
            <a:noFill/>
          </a:ln>
          <a:latin typeface="Coda" pitchFamily="2"/>
        </a:defRPr>
      </a:lvl1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people.cs.kuleuven.be/~bettina.berendt/"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people.cs.kuleuven.be/~bettina.berendt/Papers/subasic_berendt_2009.pdf"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eprints.soton.ac.uk/365374/" TargetMode="External"/><Relationship Id="rId4" Type="http://schemas.openxmlformats.org/officeDocument/2006/relationships/hyperlink" Target="https://lirias.kuleuven.be/bitstream/123456789/423917/1/berendt_last_subasic_verbeke_2013_withbib.pdf"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84785"/>
            <a:ext cx="8458200" cy="2088231"/>
          </a:xfrm>
        </p:spPr>
        <p:txBody>
          <a:bodyPr>
            <a:normAutofit fontScale="90000"/>
          </a:bodyPr>
          <a:lstStyle/>
          <a:p>
            <a:r>
              <a:rPr lang="en-GB" dirty="0"/>
              <a:t>"Stories" in data </a:t>
            </a:r>
            <a:r>
              <a:rPr lang="en-GB" dirty="0" smtClean="0"/>
              <a:t/>
            </a:r>
            <a:br>
              <a:rPr lang="en-GB" dirty="0" smtClean="0"/>
            </a:br>
            <a:r>
              <a:rPr lang="en-GB" dirty="0" smtClean="0"/>
              <a:t>and </a:t>
            </a:r>
            <a:r>
              <a:rPr lang="en-GB" dirty="0"/>
              <a:t>the roles of crowdsourcing </a:t>
            </a:r>
            <a:br>
              <a:rPr lang="en-GB" dirty="0"/>
            </a:br>
            <a:r>
              <a:rPr lang="en-GB" dirty="0" smtClean="0"/>
              <a:t>– </a:t>
            </a:r>
            <a:r>
              <a:rPr lang="en-GB" dirty="0"/>
              <a:t>views of a Web miner</a:t>
            </a:r>
          </a:p>
        </p:txBody>
      </p:sp>
      <p:sp>
        <p:nvSpPr>
          <p:cNvPr id="3" name="Subtitle 2"/>
          <p:cNvSpPr>
            <a:spLocks noGrp="1"/>
          </p:cNvSpPr>
          <p:nvPr>
            <p:ph type="subTitle" idx="1"/>
          </p:nvPr>
        </p:nvSpPr>
        <p:spPr>
          <a:xfrm>
            <a:off x="467544" y="4005064"/>
            <a:ext cx="4392488" cy="2694806"/>
          </a:xfrm>
        </p:spPr>
        <p:txBody>
          <a:bodyPr>
            <a:normAutofit/>
          </a:bodyPr>
          <a:lstStyle/>
          <a:p>
            <a:r>
              <a:rPr lang="en-GB" dirty="0"/>
              <a:t>Bettina </a:t>
            </a:r>
            <a:r>
              <a:rPr lang="en-GB" dirty="0" err="1"/>
              <a:t>Berendt</a:t>
            </a:r>
            <a:endParaRPr lang="en-GB" dirty="0"/>
          </a:p>
          <a:p>
            <a:endParaRPr lang="en-GB" sz="2000" dirty="0" smtClean="0"/>
          </a:p>
          <a:p>
            <a:r>
              <a:rPr lang="en-GB" sz="1800" dirty="0" smtClean="0"/>
              <a:t>Dept</a:t>
            </a:r>
            <a:r>
              <a:rPr lang="en-GB" sz="1800" dirty="0"/>
              <a:t>. of Computer Science</a:t>
            </a:r>
          </a:p>
          <a:p>
            <a:r>
              <a:rPr lang="en-GB" sz="1800" dirty="0"/>
              <a:t>KU Leuven, Belgium</a:t>
            </a:r>
          </a:p>
          <a:p>
            <a:r>
              <a:rPr lang="en-GB" sz="1500" dirty="0">
                <a:hlinkClick r:id="rId2"/>
              </a:rPr>
              <a:t>http://people.cs.kuleuven.be/~bettina.berendt</a:t>
            </a:r>
            <a:r>
              <a:rPr lang="en-GB" sz="1500" dirty="0" smtClean="0">
                <a:hlinkClick r:id="rId2"/>
              </a:rPr>
              <a:t>/</a:t>
            </a:r>
            <a:endParaRPr lang="en-GB" sz="1500" dirty="0" smtClean="0"/>
          </a:p>
          <a:p>
            <a:endParaRPr lang="de-DE" sz="2000" dirty="0"/>
          </a:p>
          <a:p>
            <a:r>
              <a:rPr lang="de-DE" sz="1700" dirty="0" smtClean="0"/>
              <a:t>Thanks to: Ilija Subašić, </a:t>
            </a:r>
          </a:p>
          <a:p>
            <a:r>
              <a:rPr lang="de-DE" sz="1700" dirty="0" smtClean="0"/>
              <a:t>Markus Luczak-Rösch, </a:t>
            </a:r>
            <a:r>
              <a:rPr lang="de-DE" sz="1700" dirty="0"/>
              <a:t>and Laura </a:t>
            </a:r>
            <a:r>
              <a:rPr lang="de-DE" sz="1700" dirty="0" smtClean="0"/>
              <a:t>Dr</a:t>
            </a:r>
            <a:r>
              <a:rPr lang="vi-VN" sz="1700" dirty="0" smtClean="0"/>
              <a:t>ă</a:t>
            </a:r>
            <a:r>
              <a:rPr lang="de-DE" sz="1700" dirty="0" smtClean="0"/>
              <a:t>gan</a:t>
            </a:r>
            <a:endParaRPr lang="en-GB" sz="17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149080"/>
            <a:ext cx="3992541" cy="2550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50346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43000"/>
            <a:ext cx="2520280" cy="1565920"/>
          </a:xfrm>
        </p:spPr>
        <p:txBody>
          <a:bodyPr>
            <a:normAutofit/>
          </a:bodyPr>
          <a:lstStyle/>
          <a:p>
            <a:r>
              <a:rPr lang="de-DE" sz="3200" dirty="0" smtClean="0"/>
              <a:t>Challenge 3:</a:t>
            </a:r>
            <a:br>
              <a:rPr lang="de-DE" sz="3200" dirty="0" smtClean="0"/>
            </a:br>
            <a:r>
              <a:rPr lang="de-DE" sz="3200" dirty="0" smtClean="0"/>
              <a:t>subjectivity</a:t>
            </a:r>
            <a:endParaRPr lang="en-GB" sz="32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484784"/>
            <a:ext cx="6444208" cy="3999853"/>
          </a:xfrm>
          <a:prstGeom prst="rect">
            <a:avLst/>
          </a:prstGeom>
        </p:spPr>
      </p:pic>
    </p:spTree>
    <p:extLst>
      <p:ext uri="{BB962C8B-B14F-4D97-AF65-F5344CB8AC3E}">
        <p14:creationId xmlns:p14="http://schemas.microsoft.com/office/powerpoint/2010/main" val="4974644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de-DE" altLang="en-US"/>
              <a:t>Functionality basics</a:t>
            </a:r>
          </a:p>
        </p:txBody>
      </p:sp>
      <p:pic>
        <p:nvPicPr>
          <p:cNvPr id="107523" name="Picture 3" descr="newSearchPic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9144000" cy="5486400"/>
          </a:xfrm>
          <a:prstGeom prst="rect">
            <a:avLst/>
          </a:prstGeom>
          <a:solidFill>
            <a:srgbClr val="B2B2B2"/>
          </a:solidFill>
        </p:spPr>
      </p:pic>
      <p:sp>
        <p:nvSpPr>
          <p:cNvPr id="107524" name="Rectangle 4"/>
          <p:cNvSpPr>
            <a:spLocks noChangeArrowheads="1"/>
          </p:cNvSpPr>
          <p:nvPr/>
        </p:nvSpPr>
        <p:spPr bwMode="auto">
          <a:xfrm>
            <a:off x="0" y="1628775"/>
            <a:ext cx="2771775" cy="5229225"/>
          </a:xfrm>
          <a:prstGeom prst="rect">
            <a:avLst/>
          </a:prstGeom>
          <a:solidFill>
            <a:schemeClr val="bg1"/>
          </a:solidFill>
          <a:ln>
            <a:noFill/>
          </a:ln>
          <a:effectLst/>
          <a:extLst>
            <a:ext uri="{91240B29-F687-4F45-9708-019B960494DF}">
              <a14:hiddenLine xmlns:a14="http://schemas.microsoft.com/office/drawing/2010/main" w="571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7525" name="Rectangle 5"/>
          <p:cNvSpPr>
            <a:spLocks noChangeArrowheads="1"/>
          </p:cNvSpPr>
          <p:nvPr/>
        </p:nvSpPr>
        <p:spPr bwMode="auto">
          <a:xfrm>
            <a:off x="6732588" y="1196975"/>
            <a:ext cx="2411412" cy="5661025"/>
          </a:xfrm>
          <a:prstGeom prst="rect">
            <a:avLst/>
          </a:prstGeom>
          <a:solidFill>
            <a:schemeClr val="bg1"/>
          </a:solidFill>
          <a:ln>
            <a:noFill/>
          </a:ln>
          <a:effectLst/>
          <a:extLst>
            <a:ext uri="{91240B29-F687-4F45-9708-019B960494DF}">
              <a14:hiddenLine xmlns:a14="http://schemas.microsoft.com/office/drawing/2010/main" w="571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7526" name="Rectangle 6"/>
          <p:cNvSpPr>
            <a:spLocks noChangeArrowheads="1"/>
          </p:cNvSpPr>
          <p:nvPr/>
        </p:nvSpPr>
        <p:spPr bwMode="auto">
          <a:xfrm>
            <a:off x="3348038" y="4652963"/>
            <a:ext cx="3671887" cy="1268412"/>
          </a:xfrm>
          <a:prstGeom prst="rect">
            <a:avLst/>
          </a:prstGeom>
          <a:solidFill>
            <a:schemeClr val="bg1"/>
          </a:solidFill>
          <a:ln>
            <a:noFill/>
          </a:ln>
          <a:effectLst/>
          <a:extLst>
            <a:ext uri="{91240B29-F687-4F45-9708-019B960494DF}">
              <a14:hiddenLine xmlns:a14="http://schemas.microsoft.com/office/drawing/2010/main" w="571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7527" name="Rectangle 7"/>
          <p:cNvSpPr>
            <a:spLocks noChangeArrowheads="1"/>
          </p:cNvSpPr>
          <p:nvPr/>
        </p:nvSpPr>
        <p:spPr bwMode="auto">
          <a:xfrm>
            <a:off x="2555875" y="6453188"/>
            <a:ext cx="4464050" cy="404812"/>
          </a:xfrm>
          <a:prstGeom prst="rect">
            <a:avLst/>
          </a:prstGeom>
          <a:solidFill>
            <a:schemeClr val="bg1"/>
          </a:solidFill>
          <a:ln>
            <a:noFill/>
          </a:ln>
          <a:effectLst/>
          <a:extLst>
            <a:ext uri="{91240B29-F687-4F45-9708-019B960494DF}">
              <a14:hiddenLine xmlns:a14="http://schemas.microsoft.com/office/drawing/2010/main" w="571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7528" name="Rectangle 8"/>
          <p:cNvSpPr>
            <a:spLocks noChangeArrowheads="1"/>
          </p:cNvSpPr>
          <p:nvPr/>
        </p:nvSpPr>
        <p:spPr bwMode="auto">
          <a:xfrm>
            <a:off x="3348038" y="1196975"/>
            <a:ext cx="4464050" cy="404813"/>
          </a:xfrm>
          <a:prstGeom prst="rect">
            <a:avLst/>
          </a:prstGeom>
          <a:solidFill>
            <a:schemeClr val="bg1"/>
          </a:solidFill>
          <a:ln>
            <a:noFill/>
          </a:ln>
          <a:effectLst/>
          <a:extLst>
            <a:ext uri="{91240B29-F687-4F45-9708-019B960494DF}">
              <a14:hiddenLine xmlns:a14="http://schemas.microsoft.com/office/drawing/2010/main" w="571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7529" name="AutoShape 9"/>
          <p:cNvSpPr>
            <a:spLocks noChangeArrowheads="1"/>
          </p:cNvSpPr>
          <p:nvPr/>
        </p:nvSpPr>
        <p:spPr bwMode="auto">
          <a:xfrm rot="5400000">
            <a:off x="3486944" y="6026944"/>
            <a:ext cx="153987" cy="142875"/>
          </a:xfrm>
          <a:prstGeom prst="homePlate">
            <a:avLst>
              <a:gd name="adj" fmla="val 26944"/>
            </a:avLst>
          </a:prstGeom>
          <a:solidFill>
            <a:srgbClr val="B2B2B2"/>
          </a:solidFill>
          <a:ln w="12700" algn="ctr">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7530" name="Rectangle 10"/>
          <p:cNvSpPr>
            <a:spLocks noChangeArrowheads="1"/>
          </p:cNvSpPr>
          <p:nvPr/>
        </p:nvSpPr>
        <p:spPr bwMode="auto">
          <a:xfrm>
            <a:off x="4356100" y="6021388"/>
            <a:ext cx="144463" cy="144462"/>
          </a:xfrm>
          <a:prstGeom prst="rect">
            <a:avLst/>
          </a:prstGeom>
          <a:solidFill>
            <a:srgbClr val="DDDDDD"/>
          </a:solidFill>
          <a:ln>
            <a:noFill/>
          </a:ln>
          <a:effectLst/>
          <a:extLst>
            <a:ext uri="{91240B29-F687-4F45-9708-019B960494DF}">
              <a14:hiddenLine xmlns:a14="http://schemas.microsoft.com/office/drawing/2010/main" w="5715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a:latin typeface="Arial" charset="0"/>
            </a:endParaRPr>
          </a:p>
        </p:txBody>
      </p:sp>
    </p:spTree>
    <p:extLst>
      <p:ext uri="{BB962C8B-B14F-4D97-AF65-F5344CB8AC3E}">
        <p14:creationId xmlns:p14="http://schemas.microsoft.com/office/powerpoint/2010/main" val="187953460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de-DE" altLang="en-US"/>
              <a:t>Functionality basics</a:t>
            </a:r>
          </a:p>
        </p:txBody>
      </p:sp>
      <p:pic>
        <p:nvPicPr>
          <p:cNvPr id="108547" name="Picture 3" descr="newSearchPic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9144000" cy="5486400"/>
          </a:xfrm>
          <a:prstGeom prst="rect">
            <a:avLst/>
          </a:prstGeom>
          <a:noFill/>
          <a:extLst>
            <a:ext uri="{909E8E84-426E-40DD-AFC4-6F175D3DCCD1}">
              <a14:hiddenFill xmlns:a14="http://schemas.microsoft.com/office/drawing/2010/main">
                <a:solidFill>
                  <a:srgbClr val="FFFFFF"/>
                </a:solidFill>
              </a14:hiddenFill>
            </a:ext>
          </a:extLst>
        </p:spPr>
      </p:pic>
      <p:pic>
        <p:nvPicPr>
          <p:cNvPr id="108548" name="Picture 4" descr="facts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685925"/>
            <a:ext cx="5962650" cy="5172075"/>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5660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85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a:xfrm>
            <a:off x="457200" y="784800"/>
            <a:ext cx="8229600" cy="1066800"/>
          </a:xfrm>
        </p:spPr>
        <p:txBody>
          <a:bodyPr>
            <a:normAutofit fontScale="90000"/>
          </a:bodyPr>
          <a:lstStyle/>
          <a:p>
            <a:r>
              <a:rPr lang="de-DE" altLang="en-US" sz="4000" dirty="0" smtClean="0"/>
              <a:t>The STORIES Tool</a:t>
            </a:r>
            <a:r>
              <a:rPr lang="de-DE" altLang="en-US" sz="4000" dirty="0"/>
              <a:t/>
            </a:r>
            <a:br>
              <a:rPr lang="de-DE" altLang="en-US" sz="4000" dirty="0"/>
            </a:br>
            <a:endParaRPr lang="de-DE" altLang="en-US" sz="2800" dirty="0"/>
          </a:p>
        </p:txBody>
      </p:sp>
      <p:pic>
        <p:nvPicPr>
          <p:cNvPr id="27238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293814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457200" y="784800"/>
            <a:ext cx="8229600" cy="1066800"/>
          </a:xfrm>
        </p:spPr>
        <p:txBody>
          <a:bodyPr/>
          <a:lstStyle/>
          <a:p>
            <a:r>
              <a:rPr lang="de-DE" altLang="en-US" dirty="0"/>
              <a:t>Uncover (1)</a:t>
            </a:r>
          </a:p>
        </p:txBody>
      </p:sp>
      <p:pic>
        <p:nvPicPr>
          <p:cNvPr id="27341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4058615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a:xfrm>
            <a:off x="457200" y="784800"/>
            <a:ext cx="8229600" cy="1066800"/>
          </a:xfrm>
        </p:spPr>
        <p:txBody>
          <a:bodyPr/>
          <a:lstStyle/>
          <a:p>
            <a:r>
              <a:rPr lang="de-DE" altLang="en-US" dirty="0"/>
              <a:t>Uncover (2)</a:t>
            </a:r>
          </a:p>
        </p:txBody>
      </p:sp>
      <p:pic>
        <p:nvPicPr>
          <p:cNvPr id="27443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26201538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a:xfrm>
            <a:off x="457200" y="784800"/>
            <a:ext cx="8229600" cy="1066800"/>
          </a:xfrm>
        </p:spPr>
        <p:txBody>
          <a:bodyPr/>
          <a:lstStyle/>
          <a:p>
            <a:r>
              <a:rPr lang="de-DE" altLang="en-US" dirty="0"/>
              <a:t>Scan (over time)</a:t>
            </a:r>
          </a:p>
        </p:txBody>
      </p:sp>
      <p:pic>
        <p:nvPicPr>
          <p:cNvPr id="27545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16122096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a:xfrm>
            <a:off x="457200" y="784800"/>
            <a:ext cx="8229600" cy="1066800"/>
          </a:xfrm>
        </p:spPr>
        <p:txBody>
          <a:bodyPr/>
          <a:lstStyle/>
          <a:p>
            <a:r>
              <a:rPr lang="de-DE" altLang="en-US" dirty="0"/>
              <a:t>Uncover</a:t>
            </a:r>
          </a:p>
        </p:txBody>
      </p:sp>
      <p:pic>
        <p:nvPicPr>
          <p:cNvPr id="27648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6471493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ChangeArrowheads="1"/>
          </p:cNvSpPr>
          <p:nvPr>
            <p:ph type="title"/>
          </p:nvPr>
        </p:nvSpPr>
        <p:spPr>
          <a:xfrm>
            <a:off x="457200" y="784800"/>
            <a:ext cx="8229600" cy="1066800"/>
          </a:xfrm>
        </p:spPr>
        <p:txBody>
          <a:bodyPr/>
          <a:lstStyle/>
          <a:p>
            <a:r>
              <a:rPr lang="de-DE" altLang="en-US" dirty="0"/>
              <a:t>Zoom</a:t>
            </a:r>
          </a:p>
        </p:txBody>
      </p:sp>
      <p:pic>
        <p:nvPicPr>
          <p:cNvPr id="27750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30844310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xfrm>
            <a:off x="457200" y="784800"/>
            <a:ext cx="8229600" cy="1066800"/>
          </a:xfrm>
        </p:spPr>
        <p:txBody>
          <a:bodyPr>
            <a:normAutofit fontScale="90000"/>
          </a:bodyPr>
          <a:lstStyle/>
          <a:p>
            <a:r>
              <a:rPr lang="de-DE" altLang="en-US" sz="4000" dirty="0"/>
              <a:t>Search: </a:t>
            </a:r>
            <a:r>
              <a:rPr lang="de-DE" altLang="en-US" sz="4000" dirty="0" smtClean="0"/>
              <a:t>formulating </a:t>
            </a:r>
            <a:r>
              <a:rPr lang="de-DE" altLang="en-US" sz="4000" i="1" dirty="0"/>
              <a:t>ad-hoc </a:t>
            </a:r>
            <a:r>
              <a:rPr lang="de-DE" altLang="en-US" sz="4000" dirty="0"/>
              <a:t>concepts</a:t>
            </a:r>
          </a:p>
        </p:txBody>
      </p:sp>
      <p:pic>
        <p:nvPicPr>
          <p:cNvPr id="27853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3282036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620688"/>
            <a:ext cx="6502732" cy="6044033"/>
          </a:xfrm>
        </p:spPr>
      </p:pic>
    </p:spTree>
    <p:extLst>
      <p:ext uri="{BB962C8B-B14F-4D97-AF65-F5344CB8AC3E}">
        <p14:creationId xmlns:p14="http://schemas.microsoft.com/office/powerpoint/2010/main" val="8047673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a:xfrm>
            <a:off x="457200" y="784800"/>
            <a:ext cx="8229600" cy="1066800"/>
          </a:xfrm>
        </p:spPr>
        <p:txBody>
          <a:bodyPr/>
          <a:lstStyle/>
          <a:p>
            <a:r>
              <a:rPr lang="de-DE" altLang="en-US" dirty="0"/>
              <a:t>Track (2)</a:t>
            </a:r>
          </a:p>
        </p:txBody>
      </p:sp>
      <p:pic>
        <p:nvPicPr>
          <p:cNvPr id="27955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8291463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a:xfrm>
            <a:off x="457200" y="784800"/>
            <a:ext cx="8229600" cy="1066800"/>
          </a:xfrm>
        </p:spPr>
        <p:txBody>
          <a:bodyPr/>
          <a:lstStyle/>
          <a:p>
            <a:r>
              <a:rPr lang="de-DE" altLang="en-US" dirty="0"/>
              <a:t>Textual summarization</a:t>
            </a:r>
          </a:p>
        </p:txBody>
      </p:sp>
      <p:pic>
        <p:nvPicPr>
          <p:cNvPr id="280580"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1654175"/>
            <a:ext cx="8229600" cy="4387850"/>
          </a:xfrm>
          <a:noFill/>
          <a:ln/>
        </p:spPr>
      </p:pic>
    </p:spTree>
    <p:extLst>
      <p:ext uri="{BB962C8B-B14F-4D97-AF65-F5344CB8AC3E}">
        <p14:creationId xmlns:p14="http://schemas.microsoft.com/office/powerpoint/2010/main" val="27048686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Challenge 4</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51920" y="764704"/>
            <a:ext cx="3960440" cy="5865412"/>
          </a:xfrm>
        </p:spPr>
      </p:pic>
    </p:spTree>
    <p:extLst>
      <p:ext uri="{BB962C8B-B14F-4D97-AF65-F5344CB8AC3E}">
        <p14:creationId xmlns:p14="http://schemas.microsoft.com/office/powerpoint/2010/main" val="30612970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2746648" cy="3240360"/>
          </a:xfrm>
        </p:spPr>
        <p:txBody>
          <a:bodyPr>
            <a:normAutofit/>
          </a:bodyPr>
          <a:lstStyle/>
          <a:p>
            <a:r>
              <a:rPr lang="de-DE" sz="3200" dirty="0" smtClean="0"/>
              <a:t>Crowd-sourcing the truth? </a:t>
            </a:r>
            <a:br>
              <a:rPr lang="de-DE" sz="3200" dirty="0" smtClean="0"/>
            </a:br>
            <a:r>
              <a:rPr lang="de-DE" sz="3200" dirty="0" smtClean="0"/>
              <a:t>Wikipedia </a:t>
            </a:r>
            <a:r>
              <a:rPr lang="de-DE" sz="2700" dirty="0" smtClean="0"/>
              <a:t>(here: the </a:t>
            </a:r>
            <a:r>
              <a:rPr lang="de-DE" sz="2700" i="1" dirty="0" smtClean="0"/>
              <a:t>Gaza Flotilla Raid</a:t>
            </a:r>
            <a:r>
              <a:rPr lang="de-DE" sz="2700" dirty="0" smtClean="0"/>
              <a:t>)</a:t>
            </a:r>
            <a:endParaRPr lang="en-GB" sz="27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377" y="548680"/>
            <a:ext cx="1790700" cy="506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404664"/>
            <a:ext cx="2762250" cy="479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56" y="3979449"/>
            <a:ext cx="8964488" cy="2654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057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Challenge 5</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7664" y="3356992"/>
            <a:ext cx="5645188" cy="1337018"/>
          </a:xfrm>
        </p:spPr>
      </p:pic>
    </p:spTree>
    <p:extLst>
      <p:ext uri="{BB962C8B-B14F-4D97-AF65-F5344CB8AC3E}">
        <p14:creationId xmlns:p14="http://schemas.microsoft.com/office/powerpoint/2010/main" val="38239728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Challenge 4: More specifically</a:t>
            </a: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30275"/>
            <a:ext cx="9144000" cy="499745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013" y="3933056"/>
            <a:ext cx="5038725" cy="1152525"/>
          </a:xfrm>
          <a:prstGeom prst="rect">
            <a:avLst/>
          </a:prstGeom>
          <a:noFill/>
          <a:ln>
            <a:noFill/>
          </a:ln>
          <a:effectLst>
            <a:glow rad="228600">
              <a:schemeClr val="accent3">
                <a:satMod val="175000"/>
                <a:alpha val="40000"/>
              </a:schemeClr>
            </a:glow>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5265831"/>
            <a:ext cx="8102600" cy="1238250"/>
          </a:xfrm>
          <a:prstGeom prst="rect">
            <a:avLst/>
          </a:prstGeom>
          <a:noFill/>
          <a:ln>
            <a:noFill/>
          </a:ln>
          <a:effectLst>
            <a:glow rad="228600">
              <a:schemeClr val="accent4">
                <a:satMod val="175000"/>
                <a:alpha val="40000"/>
              </a:schemeClr>
            </a:glow>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0673" y="3734940"/>
            <a:ext cx="4162425" cy="828675"/>
          </a:xfrm>
          <a:prstGeom prst="rect">
            <a:avLst/>
          </a:prstGeom>
          <a:noFill/>
          <a:ln>
            <a:noFill/>
          </a:ln>
          <a:effectLst>
            <a:glow rad="228600">
              <a:schemeClr val="accent2">
                <a:satMod val="175000"/>
                <a:alpha val="40000"/>
              </a:schemeClr>
            </a:glow>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txBox="1">
            <a:spLocks/>
          </p:cNvSpPr>
          <p:nvPr/>
        </p:nvSpPr>
        <p:spPr>
          <a:xfrm>
            <a:off x="144742" y="185018"/>
            <a:ext cx="4571138" cy="1066800"/>
          </a:xfrm>
          <a:prstGeom prst="rect">
            <a:avLst/>
          </a:prstGeom>
          <a:solidFill>
            <a:schemeClr val="accent2"/>
          </a:solidFill>
          <a:effectLst>
            <a:glow rad="228600">
              <a:schemeClr val="accent1">
                <a:satMod val="175000"/>
                <a:alpha val="40000"/>
              </a:schemeClr>
            </a:glow>
          </a:effectLst>
        </p:spPr>
        <p:txBody>
          <a:bodyPr vert="horz" anchor="ctr">
            <a:normAutofit fontScale="92500" lnSpcReduction="20000"/>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de-DE" dirty="0" smtClean="0">
                <a:solidFill>
                  <a:schemeClr val="bg1"/>
                </a:solidFill>
              </a:rPr>
              <a:t>Challenge 5: vagueness - reprise</a:t>
            </a:r>
            <a:endParaRPr lang="en-GB" dirty="0">
              <a:solidFill>
                <a:schemeClr val="bg1"/>
              </a:solidFill>
            </a:endParaRPr>
          </a:p>
        </p:txBody>
      </p:sp>
    </p:spTree>
    <p:extLst>
      <p:ext uri="{BB962C8B-B14F-4D97-AF65-F5344CB8AC3E}">
        <p14:creationId xmlns:p14="http://schemas.microsoft.com/office/powerpoint/2010/main" val="1536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The “live crowdsourcing activity“</a:t>
            </a:r>
            <a:endParaRPr lang="en-GB" dirty="0"/>
          </a:p>
        </p:txBody>
      </p:sp>
      <p:sp>
        <p:nvSpPr>
          <p:cNvPr id="4" name="Content Placeholder 3"/>
          <p:cNvSpPr>
            <a:spLocks noGrp="1"/>
          </p:cNvSpPr>
          <p:nvPr>
            <p:ph idx="1"/>
          </p:nvPr>
        </p:nvSpPr>
        <p:spPr/>
        <p:txBody>
          <a:bodyPr/>
          <a:lstStyle/>
          <a:p>
            <a:r>
              <a:rPr lang="de-DE" dirty="0" smtClean="0"/>
              <a:t>Goal: crowdsource data citation metadata</a:t>
            </a:r>
          </a:p>
          <a:p>
            <a:r>
              <a:rPr lang="de-DE" dirty="0" smtClean="0"/>
              <a:t>Motivation 1 / possible extension</a:t>
            </a:r>
          </a:p>
          <a:p>
            <a:endParaRPr lang="de-DE" dirty="0"/>
          </a:p>
          <a:p>
            <a:endParaRPr lang="de-DE" dirty="0" smtClean="0"/>
          </a:p>
          <a:p>
            <a:endParaRPr lang="de-DE" dirty="0" smtClean="0"/>
          </a:p>
          <a:p>
            <a:r>
              <a:rPr lang="de-DE" dirty="0" smtClean="0"/>
              <a:t>Motivation 2 / case study</a:t>
            </a:r>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550" y="3140968"/>
            <a:ext cx="4248150" cy="136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550" y="5085184"/>
            <a:ext cx="40100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06577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endParaRPr lang="en-GB"/>
          </a:p>
        </p:txBody>
      </p:sp>
      <p:pic>
        <p:nvPicPr>
          <p:cNvPr id="3" name="Picture 2"/>
          <p:cNvPicPr>
            <a:picLocks noChangeAspect="1"/>
          </p:cNvPicPr>
          <p:nvPr/>
        </p:nvPicPr>
        <p:blipFill>
          <a:blip r:embed="rId3">
            <a:lum/>
            <a:alphaModFix/>
          </a:blip>
          <a:srcRect/>
          <a:stretch>
            <a:fillRect/>
          </a:stretch>
        </p:blipFill>
        <p:spPr>
          <a:xfrm>
            <a:off x="1" y="1"/>
            <a:ext cx="9143433" cy="7086905"/>
          </a:xfrm>
          <a:prstGeom prst="rect">
            <a:avLst/>
          </a:prstGeom>
          <a:noFill/>
          <a:ln>
            <a:noFill/>
          </a:ln>
        </p:spPr>
      </p:pic>
    </p:spTree>
    <p:extLst>
      <p:ext uri="{BB962C8B-B14F-4D97-AF65-F5344CB8AC3E}">
        <p14:creationId xmlns:p14="http://schemas.microsoft.com/office/powerpoint/2010/main" val="3419944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lum/>
            <a:alphaModFix/>
          </a:blip>
          <a:srcRect/>
          <a:stretch>
            <a:fillRect/>
          </a:stretch>
        </p:blipFill>
        <p:spPr>
          <a:xfrm>
            <a:off x="1" y="1"/>
            <a:ext cx="9143433" cy="7086905"/>
          </a:xfrm>
          <a:prstGeom prst="rect">
            <a:avLst/>
          </a:prstGeom>
          <a:noFill/>
          <a:ln>
            <a:noFill/>
          </a:ln>
        </p:spPr>
      </p:pic>
      <p:sp>
        <p:nvSpPr>
          <p:cNvPr id="3" name="Title 2"/>
          <p:cNvSpPr txBox="1">
            <a:spLocks noGrp="1"/>
          </p:cNvSpPr>
          <p:nvPr>
            <p:ph type="title" idx="4294967295"/>
          </p:nvPr>
        </p:nvSpPr>
        <p:spPr>
          <a:xfrm>
            <a:off x="1" y="0"/>
            <a:ext cx="9143433" cy="7054246"/>
          </a:xfrm>
          <a:solidFill>
            <a:srgbClr val="FFFFFF">
              <a:alpha val="75000"/>
            </a:srgbClr>
          </a:solidFill>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lgn="ctr">
              <a:buNone/>
            </a:pPr>
            <a:r>
              <a:rPr lang="en-GB"/>
              <a:t/>
            </a:r>
            <a:br>
              <a:rPr lang="en-GB"/>
            </a:br>
            <a:r>
              <a:rPr lang="en-GB"/>
              <a:t>http://prov.usewod.org</a:t>
            </a:r>
            <a:br>
              <a:rPr lang="en-GB"/>
            </a:br>
            <a:r>
              <a:rPr lang="en-GB"/>
              <a:t/>
            </a:r>
            <a:br>
              <a:rPr lang="en-GB"/>
            </a:br>
            <a:r>
              <a:rPr lang="en-GB"/>
              <a:t/>
            </a:r>
            <a:br>
              <a:rPr lang="en-GB"/>
            </a:br>
            <a:endParaRPr lang="en-GB"/>
          </a:p>
        </p:txBody>
      </p:sp>
    </p:spTree>
    <p:extLst>
      <p:ext uri="{BB962C8B-B14F-4D97-AF65-F5344CB8AC3E}">
        <p14:creationId xmlns:p14="http://schemas.microsoft.com/office/powerpoint/2010/main" val="2518351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data</a:t>
            </a:r>
          </a:p>
        </p:txBody>
      </p:sp>
      <p:sp>
        <p:nvSpPr>
          <p:cNvPr id="3" name="Subtitle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endParaRPr lang="en-GB" sz="2900" dirty="0">
              <a:latin typeface="Arial" pitchFamily="18"/>
            </a:endParaRPr>
          </a:p>
          <a:p>
            <a:pPr marL="0" indent="0" algn="ctr">
              <a:buNone/>
            </a:pPr>
            <a:r>
              <a:rPr lang="en-GB" sz="2900" dirty="0">
                <a:latin typeface="Arial" pitchFamily="18"/>
              </a:rPr>
              <a:t>Datasets</a:t>
            </a:r>
          </a:p>
          <a:p>
            <a:pPr marL="0" indent="0" algn="ctr">
              <a:buNone/>
            </a:pPr>
            <a:endParaRPr lang="en-GB" sz="2900" dirty="0">
              <a:latin typeface="Arial" pitchFamily="18"/>
            </a:endParaRPr>
          </a:p>
          <a:p>
            <a:pPr marL="0" indent="0" algn="ctr">
              <a:buNone/>
            </a:pPr>
            <a:r>
              <a:rPr lang="en-GB" sz="2900" dirty="0">
                <a:latin typeface="Arial" pitchFamily="18"/>
              </a:rPr>
              <a:t>Publications</a:t>
            </a:r>
          </a:p>
          <a:p>
            <a:pPr marL="0" indent="0" algn="ctr">
              <a:buNone/>
            </a:pPr>
            <a:endParaRPr lang="en-GB" sz="2900" dirty="0">
              <a:latin typeface="Arial" pitchFamily="18"/>
            </a:endParaRPr>
          </a:p>
          <a:p>
            <a:pPr marL="0" indent="0" algn="ctr">
              <a:buNone/>
            </a:pPr>
            <a:r>
              <a:rPr lang="en-GB" sz="2900" dirty="0">
                <a:latin typeface="Arial" pitchFamily="18"/>
              </a:rPr>
              <a:t>[People]</a:t>
            </a:r>
          </a:p>
        </p:txBody>
      </p:sp>
    </p:spTree>
    <p:extLst>
      <p:ext uri="{BB962C8B-B14F-4D97-AF65-F5344CB8AC3E}">
        <p14:creationId xmlns:p14="http://schemas.microsoft.com/office/powerpoint/2010/main" val="825949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A story</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61818" y="1844824"/>
            <a:ext cx="6358653" cy="4756272"/>
          </a:xfrm>
        </p:spPr>
      </p:pic>
    </p:spTree>
    <p:extLst>
      <p:ext uri="{BB962C8B-B14F-4D97-AF65-F5344CB8AC3E}">
        <p14:creationId xmlns:p14="http://schemas.microsoft.com/office/powerpoint/2010/main" val="4092837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lum/>
            <a:alphaModFix/>
          </a:blip>
          <a:srcRect/>
          <a:stretch>
            <a:fillRect/>
          </a:stretch>
        </p:blipFill>
        <p:spPr>
          <a:xfrm>
            <a:off x="6008541" y="437299"/>
            <a:ext cx="2867772" cy="6159729"/>
          </a:xfrm>
          <a:prstGeom prst="rect">
            <a:avLst/>
          </a:prstGeom>
          <a:noFill/>
          <a:ln>
            <a:noFill/>
          </a:ln>
        </p:spPr>
      </p:pic>
      <p:sp>
        <p:nvSpPr>
          <p:cNvPr id="3" name="Title 2"/>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datasets</a:t>
            </a:r>
          </a:p>
        </p:txBody>
      </p:sp>
      <p:sp>
        <p:nvSpPr>
          <p:cNvPr id="4" name="Text Placeholder 3"/>
          <p:cNvSpPr txBox="1">
            <a:spLocks noGrp="1"/>
          </p:cNvSpPr>
          <p:nvPr>
            <p:ph type="body" idx="4294967295"/>
          </p:nvPr>
        </p:nvSpPr>
        <p:spPr>
          <a:xfrm>
            <a:off x="457171" y="1632927"/>
            <a:ext cx="4015600" cy="4833465"/>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Preloaded</a:t>
            </a:r>
            <a:r>
              <a:rPr lang="en-GB" dirty="0"/>
              <a:t>:</a:t>
            </a:r>
          </a:p>
          <a:p>
            <a:pPr lvl="1" rtl="0" hangingPunct="0"/>
            <a:r>
              <a:rPr lang="en-GB" dirty="0"/>
              <a:t>USEWOD datasets</a:t>
            </a:r>
          </a:p>
          <a:p>
            <a:pPr lvl="1" rtl="0" hangingPunct="0"/>
            <a:r>
              <a:rPr lang="en-GB" dirty="0" err="1"/>
              <a:t>DBpedia</a:t>
            </a:r>
            <a:endParaRPr lang="en-GB" dirty="0"/>
          </a:p>
          <a:p>
            <a:pPr lvl="1" rtl="0" hangingPunct="0"/>
            <a:r>
              <a:rPr lang="en-GB" dirty="0"/>
              <a:t>SWDF</a:t>
            </a:r>
          </a:p>
          <a:p>
            <a:pPr lvl="1" rtl="0" hangingPunct="0"/>
            <a:r>
              <a:rPr lang="en-GB" dirty="0"/>
              <a:t>Bio2RDF</a:t>
            </a:r>
          </a:p>
          <a:p>
            <a:pPr lvl="1" rtl="0" hangingPunct="0"/>
            <a:r>
              <a:rPr lang="en-GB" dirty="0" err="1"/>
              <a:t>LinkedGeoData</a:t>
            </a:r>
            <a:endParaRPr lang="en-GB" dirty="0"/>
          </a:p>
          <a:p>
            <a:pPr lvl="1" rtl="0" hangingPunct="0"/>
            <a:r>
              <a:rPr lang="en-GB" dirty="0" err="1"/>
              <a:t>BioPortal</a:t>
            </a:r>
            <a:endParaRPr lang="en-GB" dirty="0"/>
          </a:p>
          <a:p>
            <a:pPr lvl="1" rtl="0" hangingPunct="0"/>
            <a:r>
              <a:rPr lang="en-GB" dirty="0" err="1"/>
              <a:t>OpenBioMed</a:t>
            </a:r>
            <a:endParaRPr lang="en-GB" dirty="0"/>
          </a:p>
        </p:txBody>
      </p:sp>
    </p:spTree>
    <p:extLst>
      <p:ext uri="{BB962C8B-B14F-4D97-AF65-F5344CB8AC3E}">
        <p14:creationId xmlns:p14="http://schemas.microsoft.com/office/powerpoint/2010/main" val="42440926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lum/>
            <a:alphaModFix/>
          </a:blip>
          <a:srcRect/>
          <a:stretch>
            <a:fillRect/>
          </a:stretch>
        </p:blipFill>
        <p:spPr>
          <a:xfrm>
            <a:off x="6008541" y="437299"/>
            <a:ext cx="2867772" cy="6159729"/>
          </a:xfrm>
          <a:prstGeom prst="rect">
            <a:avLst/>
          </a:prstGeom>
          <a:noFill/>
          <a:ln>
            <a:noFill/>
          </a:ln>
        </p:spPr>
      </p:pic>
      <p:sp>
        <p:nvSpPr>
          <p:cNvPr id="3" name="Title 2"/>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datasets</a:t>
            </a:r>
          </a:p>
        </p:txBody>
      </p:sp>
      <p:sp>
        <p:nvSpPr>
          <p:cNvPr id="4" name="Text Placeholder 3"/>
          <p:cNvSpPr txBox="1">
            <a:spLocks noGrp="1"/>
          </p:cNvSpPr>
          <p:nvPr>
            <p:ph type="body" idx="4294967295"/>
          </p:nvPr>
        </p:nvSpPr>
        <p:spPr>
          <a:xfrm>
            <a:off x="457171" y="1632927"/>
            <a:ext cx="4015600" cy="4833465"/>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Preloaded</a:t>
            </a:r>
            <a:r>
              <a:rPr lang="en-GB" dirty="0"/>
              <a:t>:</a:t>
            </a:r>
          </a:p>
          <a:p>
            <a:pPr lvl="1" rtl="0" hangingPunct="0"/>
            <a:r>
              <a:rPr lang="en-GB" dirty="0"/>
              <a:t>Generic (!)</a:t>
            </a:r>
          </a:p>
          <a:p>
            <a:pPr lvl="1" rtl="0" hangingPunct="0"/>
            <a:r>
              <a:rPr lang="en-GB" dirty="0"/>
              <a:t>Versions/releases</a:t>
            </a:r>
          </a:p>
          <a:p>
            <a:pPr lvl="1" rtl="0" hangingPunct="0"/>
            <a:r>
              <a:rPr lang="en-GB" dirty="0"/>
              <a:t>References</a:t>
            </a:r>
          </a:p>
        </p:txBody>
      </p:sp>
    </p:spTree>
    <p:extLst>
      <p:ext uri="{BB962C8B-B14F-4D97-AF65-F5344CB8AC3E}">
        <p14:creationId xmlns:p14="http://schemas.microsoft.com/office/powerpoint/2010/main" val="1581167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datasets</a:t>
            </a:r>
          </a:p>
        </p:txBody>
      </p:sp>
      <p:sp>
        <p:nvSpPr>
          <p:cNvPr id="3" name="Text Placeholder 2"/>
          <p:cNvSpPr txBox="1">
            <a:spLocks noGrp="1"/>
          </p:cNvSpPr>
          <p:nvPr>
            <p:ph type="body" idx="4294967295"/>
          </p:nvPr>
        </p:nvSpPr>
        <p:spPr>
          <a:xfrm>
            <a:off x="457171" y="1632927"/>
            <a:ext cx="4015600" cy="4833465"/>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Add </a:t>
            </a:r>
            <a:r>
              <a:rPr lang="en-GB" dirty="0"/>
              <a:t>new:</a:t>
            </a:r>
          </a:p>
          <a:p>
            <a:pPr lvl="1" rtl="0" hangingPunct="0"/>
            <a:r>
              <a:rPr lang="en-GB" dirty="0"/>
              <a:t>Name*	</a:t>
            </a:r>
          </a:p>
          <a:p>
            <a:pPr lvl="1" rtl="0" hangingPunct="0"/>
            <a:r>
              <a:rPr lang="en-GB" dirty="0"/>
              <a:t>Version	</a:t>
            </a:r>
          </a:p>
          <a:p>
            <a:pPr lvl="1" rtl="0" hangingPunct="0"/>
            <a:r>
              <a:rPr lang="en-GB" dirty="0"/>
              <a:t>Release date</a:t>
            </a:r>
          </a:p>
          <a:p>
            <a:pPr lvl="1" rtl="0" hangingPunct="0"/>
            <a:r>
              <a:rPr lang="en-GB" dirty="0"/>
              <a:t>URL</a:t>
            </a:r>
          </a:p>
        </p:txBody>
      </p:sp>
      <p:pic>
        <p:nvPicPr>
          <p:cNvPr id="4" name="Picture 3"/>
          <p:cNvPicPr>
            <a:picLocks noChangeAspect="1"/>
          </p:cNvPicPr>
          <p:nvPr/>
        </p:nvPicPr>
        <p:blipFill>
          <a:blip r:embed="rId3">
            <a:lum/>
            <a:alphaModFix/>
          </a:blip>
          <a:srcRect/>
          <a:stretch>
            <a:fillRect/>
          </a:stretch>
        </p:blipFill>
        <p:spPr>
          <a:xfrm>
            <a:off x="4286637" y="2024830"/>
            <a:ext cx="4595555" cy="1667218"/>
          </a:xfrm>
          <a:prstGeom prst="rect">
            <a:avLst/>
          </a:prstGeom>
          <a:noFill/>
          <a:ln>
            <a:noFill/>
          </a:ln>
        </p:spPr>
      </p:pic>
    </p:spTree>
    <p:extLst>
      <p:ext uri="{BB962C8B-B14F-4D97-AF65-F5344CB8AC3E}">
        <p14:creationId xmlns:p14="http://schemas.microsoft.com/office/powerpoint/2010/main" val="2194259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publications</a:t>
            </a:r>
          </a:p>
        </p:txBody>
      </p:sp>
      <p:sp>
        <p:nvSpPr>
          <p:cNvPr id="3" name="Text Placeholder 2"/>
          <p:cNvSpPr txBox="1">
            <a:spLocks noGrp="1"/>
          </p:cNvSpPr>
          <p:nvPr>
            <p:ph type="body" idx="4294967295"/>
          </p:nvPr>
        </p:nvSpPr>
        <p:spPr>
          <a:xfrm>
            <a:off x="457171" y="1632928"/>
            <a:ext cx="2743030" cy="3977484"/>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Preloaded</a:t>
            </a:r>
            <a:r>
              <a:rPr lang="en-GB" dirty="0"/>
              <a:t>:</a:t>
            </a:r>
          </a:p>
          <a:p>
            <a:pPr lvl="1" rtl="0" hangingPunct="0"/>
            <a:r>
              <a:rPr lang="en-GB" dirty="0"/>
              <a:t>USEWOD workshop papers</a:t>
            </a:r>
          </a:p>
        </p:txBody>
      </p:sp>
      <p:pic>
        <p:nvPicPr>
          <p:cNvPr id="4" name="Picture 3"/>
          <p:cNvPicPr>
            <a:picLocks noChangeAspect="1"/>
          </p:cNvPicPr>
          <p:nvPr/>
        </p:nvPicPr>
        <p:blipFill>
          <a:blip r:embed="rId3">
            <a:lum/>
            <a:alphaModFix/>
          </a:blip>
          <a:srcRect/>
          <a:stretch>
            <a:fillRect/>
          </a:stretch>
        </p:blipFill>
        <p:spPr>
          <a:xfrm>
            <a:off x="4597842" y="1371659"/>
            <a:ext cx="4284351" cy="5217856"/>
          </a:xfrm>
          <a:prstGeom prst="rect">
            <a:avLst/>
          </a:prstGeom>
          <a:noFill/>
          <a:ln>
            <a:noFill/>
          </a:ln>
        </p:spPr>
      </p:pic>
    </p:spTree>
    <p:extLst>
      <p:ext uri="{BB962C8B-B14F-4D97-AF65-F5344CB8AC3E}">
        <p14:creationId xmlns:p14="http://schemas.microsoft.com/office/powerpoint/2010/main" val="2930288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publications</a:t>
            </a:r>
          </a:p>
        </p:txBody>
      </p:sp>
      <p:sp>
        <p:nvSpPr>
          <p:cNvPr id="3" name="Text Placeholder 2"/>
          <p:cNvSpPr txBox="1">
            <a:spLocks noGrp="1"/>
          </p:cNvSpPr>
          <p:nvPr>
            <p:ph type="body" idx="4294967295"/>
          </p:nvPr>
        </p:nvSpPr>
        <p:spPr>
          <a:xfrm>
            <a:off x="457171" y="1632928"/>
            <a:ext cx="2743030" cy="3977484"/>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Add </a:t>
            </a:r>
            <a:r>
              <a:rPr lang="en-GB" dirty="0"/>
              <a:t>new:</a:t>
            </a:r>
          </a:p>
          <a:p>
            <a:pPr lvl="1" rtl="0" hangingPunct="0"/>
            <a:r>
              <a:rPr lang="en-GB" dirty="0"/>
              <a:t>Title*</a:t>
            </a:r>
          </a:p>
          <a:p>
            <a:pPr lvl="1" rtl="0" hangingPunct="0"/>
            <a:r>
              <a:rPr lang="en-GB" dirty="0"/>
              <a:t>Authors</a:t>
            </a:r>
          </a:p>
          <a:p>
            <a:pPr lvl="1" rtl="0" hangingPunct="0"/>
            <a:r>
              <a:rPr lang="en-GB" dirty="0"/>
              <a:t>Year</a:t>
            </a:r>
          </a:p>
          <a:p>
            <a:pPr lvl="1" rtl="0" hangingPunct="0"/>
            <a:r>
              <a:rPr lang="en-GB" dirty="0"/>
              <a:t>URL</a:t>
            </a:r>
          </a:p>
        </p:txBody>
      </p:sp>
      <p:pic>
        <p:nvPicPr>
          <p:cNvPr id="4" name="Picture 3"/>
          <p:cNvPicPr>
            <a:picLocks noChangeAspect="1"/>
          </p:cNvPicPr>
          <p:nvPr/>
        </p:nvPicPr>
        <p:blipFill>
          <a:blip r:embed="rId3">
            <a:lum/>
            <a:alphaModFix/>
          </a:blip>
          <a:srcRect/>
          <a:stretch>
            <a:fillRect/>
          </a:stretch>
        </p:blipFill>
        <p:spPr>
          <a:xfrm>
            <a:off x="4368276" y="2014707"/>
            <a:ext cx="4448607" cy="1969637"/>
          </a:xfrm>
          <a:prstGeom prst="rect">
            <a:avLst/>
          </a:prstGeom>
          <a:noFill/>
          <a:ln>
            <a:noFill/>
          </a:ln>
        </p:spPr>
      </p:pic>
    </p:spTree>
    <p:extLst>
      <p:ext uri="{BB962C8B-B14F-4D97-AF65-F5344CB8AC3E}">
        <p14:creationId xmlns:p14="http://schemas.microsoft.com/office/powerpoint/2010/main" val="30178667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data</a:t>
            </a:r>
          </a:p>
        </p:txBody>
      </p:sp>
      <p:pic>
        <p:nvPicPr>
          <p:cNvPr id="3" name="Picture 2"/>
          <p:cNvPicPr>
            <a:picLocks noChangeAspect="1"/>
          </p:cNvPicPr>
          <p:nvPr/>
        </p:nvPicPr>
        <p:blipFill>
          <a:blip r:embed="rId3">
            <a:lum/>
            <a:alphaModFix/>
          </a:blip>
          <a:srcRect/>
          <a:stretch>
            <a:fillRect/>
          </a:stretch>
        </p:blipFill>
        <p:spPr>
          <a:xfrm>
            <a:off x="228586" y="1502292"/>
            <a:ext cx="8653606" cy="5091467"/>
          </a:xfrm>
          <a:prstGeom prst="rect">
            <a:avLst/>
          </a:prstGeom>
          <a:noFill/>
          <a:ln>
            <a:noFill/>
          </a:ln>
        </p:spPr>
      </p:pic>
    </p:spTree>
    <p:extLst>
      <p:ext uri="{BB962C8B-B14F-4D97-AF65-F5344CB8AC3E}">
        <p14:creationId xmlns:p14="http://schemas.microsoft.com/office/powerpoint/2010/main" val="3093032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task</a:t>
            </a:r>
          </a:p>
        </p:txBody>
      </p:sp>
      <p:sp>
        <p:nvSpPr>
          <p:cNvPr id="3" name="Subtitle 2"/>
          <p:cNvSpPr txBox="1">
            <a:spLocks noGrp="1"/>
          </p:cNvSpPr>
          <p:nvPr>
            <p:ph type="subTitle" idx="4294967295"/>
          </p:nvPr>
        </p:nvSpPr>
        <p:spPr>
          <a:xfrm>
            <a:off x="457171" y="1633581"/>
            <a:ext cx="8229090" cy="3977484"/>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r>
              <a:rPr lang="en-GB" sz="2500" dirty="0">
                <a:latin typeface="Coda" pitchFamily="18"/>
              </a:rPr>
              <a:t>Capture</a:t>
            </a:r>
          </a:p>
          <a:p>
            <a:pPr marL="0" indent="0" algn="ctr">
              <a:buNone/>
            </a:pPr>
            <a:endParaRPr lang="en-GB" sz="900" dirty="0">
              <a:latin typeface="Coda" pitchFamily="18"/>
            </a:endParaRPr>
          </a:p>
          <a:p>
            <a:pPr marL="0" indent="0" algn="ctr">
              <a:buNone/>
            </a:pPr>
            <a:r>
              <a:rPr lang="en-GB" sz="2900" b="1" dirty="0">
                <a:latin typeface="Coda" pitchFamily="18"/>
              </a:rPr>
              <a:t>which dataset is used in which publication</a:t>
            </a:r>
          </a:p>
          <a:p>
            <a:pPr marL="0" indent="0" algn="ctr">
              <a:buNone/>
            </a:pPr>
            <a:endParaRPr lang="en-GB" sz="900" dirty="0">
              <a:latin typeface="Coda" pitchFamily="18"/>
            </a:endParaRPr>
          </a:p>
          <a:p>
            <a:pPr marL="0" indent="0" algn="ctr">
              <a:buNone/>
            </a:pPr>
            <a:r>
              <a:rPr lang="en-GB" sz="2200" dirty="0">
                <a:latin typeface="Coda" pitchFamily="18"/>
              </a:rPr>
              <a:t>and</a:t>
            </a:r>
          </a:p>
          <a:p>
            <a:pPr marL="0" indent="0" algn="ctr">
              <a:buNone/>
            </a:pPr>
            <a:endParaRPr lang="en-GB" sz="900" dirty="0">
              <a:latin typeface="Coda" pitchFamily="18"/>
            </a:endParaRPr>
          </a:p>
          <a:p>
            <a:pPr marL="0" indent="0" algn="ctr">
              <a:buNone/>
            </a:pPr>
            <a:r>
              <a:rPr lang="en-GB" sz="2900" b="1" dirty="0">
                <a:latin typeface="Coda" pitchFamily="18"/>
              </a:rPr>
              <a:t>how</a:t>
            </a:r>
          </a:p>
        </p:txBody>
      </p:sp>
    </p:spTree>
    <p:extLst>
      <p:ext uri="{BB962C8B-B14F-4D97-AF65-F5344CB8AC3E}">
        <p14:creationId xmlns:p14="http://schemas.microsoft.com/office/powerpoint/2010/main" val="2300973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Data representation</a:t>
            </a:r>
          </a:p>
        </p:txBody>
      </p:sp>
      <p:sp>
        <p:nvSpPr>
          <p:cNvPr id="3" name="Text Placeholder 2"/>
          <p:cNvSpPr txBox="1">
            <a:spLocks noGrp="1"/>
          </p:cNvSpPr>
          <p:nvPr>
            <p:ph type="body" idx="4294967295"/>
          </p:nvPr>
        </p:nvSpPr>
        <p:spPr>
          <a:xfrm>
            <a:off x="457171" y="1632928"/>
            <a:ext cx="4441096" cy="3977484"/>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Datasets</a:t>
            </a:r>
            <a:endParaRPr lang="en-GB" dirty="0"/>
          </a:p>
          <a:p>
            <a:pPr lvl="0">
              <a:buNone/>
            </a:pPr>
            <a:r>
              <a:rPr lang="en-GB" dirty="0"/>
              <a:t>Publications</a:t>
            </a:r>
          </a:p>
          <a:p>
            <a:pPr lvl="0">
              <a:buNone/>
            </a:pPr>
            <a:endParaRPr lang="en-GB" dirty="0"/>
          </a:p>
          <a:p>
            <a:pPr lvl="0">
              <a:buNone/>
            </a:pPr>
            <a:r>
              <a:rPr lang="en-GB" dirty="0"/>
              <a:t>Connections between them</a:t>
            </a:r>
          </a:p>
        </p:txBody>
      </p:sp>
      <p:sp>
        <p:nvSpPr>
          <p:cNvPr id="4" name="Text Placeholder 3"/>
          <p:cNvSpPr txBox="1">
            <a:spLocks noGrp="1"/>
          </p:cNvSpPr>
          <p:nvPr>
            <p:ph type="body" idx="4294967295"/>
          </p:nvPr>
        </p:nvSpPr>
        <p:spPr>
          <a:xfrm>
            <a:off x="4673600" y="1632928"/>
            <a:ext cx="4015600" cy="3977484"/>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schema.org</a:t>
            </a:r>
            <a:endParaRPr lang="en-GB" dirty="0"/>
          </a:p>
          <a:p>
            <a:pPr lvl="0">
              <a:buNone/>
            </a:pPr>
            <a:r>
              <a:rPr lang="en-GB" dirty="0" err="1"/>
              <a:t>prov:Entity</a:t>
            </a:r>
            <a:endParaRPr lang="en-GB" dirty="0"/>
          </a:p>
          <a:p>
            <a:pPr lvl="0">
              <a:buNone/>
            </a:pPr>
            <a:endParaRPr lang="en-GB" dirty="0"/>
          </a:p>
          <a:p>
            <a:pPr lvl="0">
              <a:buNone/>
            </a:pPr>
            <a:r>
              <a:rPr lang="en-GB" dirty="0"/>
              <a:t>?</a:t>
            </a:r>
          </a:p>
          <a:p>
            <a:pPr lvl="0">
              <a:buNone/>
            </a:pPr>
            <a:endParaRPr lang="en-GB" dirty="0"/>
          </a:p>
        </p:txBody>
      </p:sp>
      <p:sp>
        <p:nvSpPr>
          <p:cNvPr id="5" name="Freeform 4"/>
          <p:cNvSpPr/>
          <p:nvPr/>
        </p:nvSpPr>
        <p:spPr>
          <a:xfrm>
            <a:off x="3657372" y="1926677"/>
            <a:ext cx="261241" cy="1241025"/>
          </a:xfrm>
          <a:custGeom>
            <a:avLst>
              <a:gd name="f0" fmla="val 1800"/>
              <a:gd name="f1" fmla="val 10800"/>
            </a:avLst>
            <a:gdLst>
              <a:gd name="f2" fmla="val 10800000"/>
              <a:gd name="f3" fmla="val 5400000"/>
              <a:gd name="f4" fmla="val 180"/>
              <a:gd name="f5" fmla="val w"/>
              <a:gd name="f6" fmla="val h"/>
              <a:gd name="f7" fmla="val 0"/>
              <a:gd name="f8" fmla="val 21600"/>
              <a:gd name="f9" fmla="val -2147483647"/>
              <a:gd name="f10" fmla="val 2147483647"/>
              <a:gd name="f11" fmla="val 5400"/>
              <a:gd name="f12" fmla="val 10800"/>
              <a:gd name="f13" fmla="val 16200"/>
              <a:gd name="f14" fmla="+- 0 0 0"/>
              <a:gd name="f15" fmla="*/ f5 1 21600"/>
              <a:gd name="f16" fmla="*/ f6 1 21600"/>
              <a:gd name="f17" fmla="pin 0 f0 5400"/>
              <a:gd name="f18" fmla="pin 0 f1 21600"/>
              <a:gd name="f19" fmla="*/ f14 f2 1"/>
              <a:gd name="f20" fmla="*/ f17 1 2"/>
              <a:gd name="f21" fmla="val f17"/>
              <a:gd name="f22" fmla="val f18"/>
              <a:gd name="f23" fmla="+- 21600 0 f17"/>
              <a:gd name="f24" fmla="*/ f17 10000 1"/>
              <a:gd name="f25" fmla="*/ 10800 f15 1"/>
              <a:gd name="f26" fmla="*/ f17 f16 1"/>
              <a:gd name="f27" fmla="*/ f8 f15 1"/>
              <a:gd name="f28" fmla="*/ f18 f16 1"/>
              <a:gd name="f29" fmla="*/ 0 f15 1"/>
              <a:gd name="f30" fmla="*/ 7800 f15 1"/>
              <a:gd name="f31" fmla="*/ 0 f16 1"/>
              <a:gd name="f32" fmla="*/ f19 1 f4"/>
              <a:gd name="f33" fmla="*/ 21600 f16 1"/>
              <a:gd name="f34" fmla="*/ 21600 f15 1"/>
              <a:gd name="f35" fmla="*/ 10800 f16 1"/>
              <a:gd name="f36" fmla="+- f22 0 f17"/>
              <a:gd name="f37" fmla="+- f22 0 f20"/>
              <a:gd name="f38" fmla="+- f22 f20 0"/>
              <a:gd name="f39" fmla="+- f22 f17 0"/>
              <a:gd name="f40" fmla="+- 21600 0 f20"/>
              <a:gd name="f41" fmla="*/ f24 1 31953"/>
              <a:gd name="f42" fmla="+- f32 0 f3"/>
              <a:gd name="f43" fmla="+- 21600 0 f41"/>
              <a:gd name="f44" fmla="*/ f41 f16 1"/>
              <a:gd name="f45" fmla="*/ f43 f16 1"/>
            </a:gdLst>
            <a:ahLst>
              <a:ahXY gdRefY="f0" minY="f7" maxY="f11">
                <a:pos x="f25" y="f26"/>
              </a:ahXY>
              <a:ahXY gdRefY="f1" minY="f7" maxY="f8">
                <a:pos x="f27" y="f28"/>
              </a:ahXY>
            </a:ahLst>
            <a:cxnLst>
              <a:cxn ang="3cd4">
                <a:pos x="hc" y="t"/>
              </a:cxn>
              <a:cxn ang="0">
                <a:pos x="r" y="vc"/>
              </a:cxn>
              <a:cxn ang="cd4">
                <a:pos x="hc" y="b"/>
              </a:cxn>
              <a:cxn ang="cd2">
                <a:pos x="l" y="vc"/>
              </a:cxn>
              <a:cxn ang="f42">
                <a:pos x="f29" y="f31"/>
              </a:cxn>
              <a:cxn ang="f42">
                <a:pos x="f29" y="f33"/>
              </a:cxn>
              <a:cxn ang="f42">
                <a:pos x="f34" y="f35"/>
              </a:cxn>
            </a:cxnLst>
            <a:rect l="f29" t="f44" r="f30" b="f45"/>
            <a:pathLst>
              <a:path w="21600" h="21600">
                <a:moveTo>
                  <a:pt x="f7" y="f7"/>
                </a:moveTo>
                <a:cubicBezTo>
                  <a:pt x="f11" y="f7"/>
                  <a:pt x="f12" y="f20"/>
                  <a:pt x="f12" y="f21"/>
                </a:cubicBezTo>
                <a:lnTo>
                  <a:pt x="f12" y="f36"/>
                </a:lnTo>
                <a:cubicBezTo>
                  <a:pt x="f12" y="f37"/>
                  <a:pt x="f13" y="f22"/>
                  <a:pt x="f8" y="f22"/>
                </a:cubicBezTo>
                <a:cubicBezTo>
                  <a:pt x="f13" y="f22"/>
                  <a:pt x="f12" y="f38"/>
                  <a:pt x="f12" y="f39"/>
                </a:cubicBezTo>
                <a:lnTo>
                  <a:pt x="f12" y="f23"/>
                </a:lnTo>
                <a:cubicBezTo>
                  <a:pt x="f12" y="f40"/>
                  <a:pt x="f11" y="f8"/>
                  <a:pt x="f7" y="f8"/>
                </a:cubicBezTo>
              </a:path>
            </a:pathLst>
          </a:custGeom>
          <a:noFill/>
          <a:ln w="36000">
            <a:solidFill>
              <a:srgbClr val="000000"/>
            </a:solidFill>
            <a:prstDash val="solid"/>
          </a:ln>
        </p:spPr>
        <p:txBody>
          <a:bodyPr vert="horz" wrap="none" lIns="97957" tIns="57141" rIns="97957" bIns="57141" anchor="ctr" anchorCtr="0" compatLnSpc="0"/>
          <a:lstStyle/>
          <a:p>
            <a:pPr defTabSz="829366" hangingPunct="0"/>
            <a:endParaRPr lang="en-GB">
              <a:solidFill>
                <a:prstClr val="black"/>
              </a:solidFill>
              <a:latin typeface="Liberation Sans" pitchFamily="18"/>
              <a:ea typeface="Droid Sans Fallback" pitchFamily="2"/>
              <a:cs typeface="Lohit Devanagari" pitchFamily="2"/>
            </a:endParaRPr>
          </a:p>
        </p:txBody>
      </p:sp>
    </p:spTree>
    <p:extLst>
      <p:ext uri="{BB962C8B-B14F-4D97-AF65-F5344CB8AC3E}">
        <p14:creationId xmlns:p14="http://schemas.microsoft.com/office/powerpoint/2010/main" val="270460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Data representation</a:t>
            </a:r>
          </a:p>
        </p:txBody>
      </p:sp>
      <p:sp>
        <p:nvSpPr>
          <p:cNvPr id="3" name="Text Placeholder 2"/>
          <p:cNvSpPr txBox="1">
            <a:spLocks noGrp="1"/>
          </p:cNvSpPr>
          <p:nvPr>
            <p:ph type="body" idx="4294967295"/>
          </p:nvPr>
        </p:nvSpPr>
        <p:spPr>
          <a:xfrm>
            <a:off x="457171" y="1632928"/>
            <a:ext cx="4441096" cy="3977484"/>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Datasets</a:t>
            </a:r>
            <a:endParaRPr lang="en-GB" dirty="0"/>
          </a:p>
          <a:p>
            <a:pPr lvl="0">
              <a:buNone/>
            </a:pPr>
            <a:r>
              <a:rPr lang="en-GB" dirty="0"/>
              <a:t>Publications</a:t>
            </a:r>
          </a:p>
          <a:p>
            <a:pPr lvl="0">
              <a:buNone/>
            </a:pPr>
            <a:endParaRPr lang="en-GB" dirty="0"/>
          </a:p>
          <a:p>
            <a:pPr lvl="0">
              <a:buNone/>
            </a:pPr>
            <a:r>
              <a:rPr lang="en-GB" dirty="0"/>
              <a:t>Connections between them</a:t>
            </a:r>
          </a:p>
        </p:txBody>
      </p:sp>
      <p:sp>
        <p:nvSpPr>
          <p:cNvPr id="4" name="Text Placeholder 3"/>
          <p:cNvSpPr txBox="1">
            <a:spLocks noGrp="1"/>
          </p:cNvSpPr>
          <p:nvPr>
            <p:ph type="body" idx="4294967295"/>
          </p:nvPr>
        </p:nvSpPr>
        <p:spPr>
          <a:xfrm>
            <a:off x="4673600" y="1632928"/>
            <a:ext cx="4015600" cy="3977484"/>
          </a:xfrm>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schema.org</a:t>
            </a:r>
            <a:endParaRPr lang="en-GB" dirty="0"/>
          </a:p>
          <a:p>
            <a:pPr lvl="0">
              <a:buNone/>
            </a:pPr>
            <a:r>
              <a:rPr lang="en-GB" dirty="0" err="1"/>
              <a:t>prov:Entity</a:t>
            </a:r>
            <a:endParaRPr lang="en-GB" dirty="0"/>
          </a:p>
          <a:p>
            <a:pPr lvl="0">
              <a:buNone/>
            </a:pPr>
            <a:endParaRPr lang="en-GB" dirty="0"/>
          </a:p>
          <a:p>
            <a:pPr lvl="0">
              <a:buNone/>
            </a:pPr>
            <a:r>
              <a:rPr lang="en-GB" dirty="0" err="1"/>
              <a:t>prov:Derivation</a:t>
            </a:r>
            <a:endParaRPr lang="en-GB" dirty="0"/>
          </a:p>
          <a:p>
            <a:pPr lvl="0">
              <a:buNone/>
            </a:pPr>
            <a:endParaRPr lang="en-GB" dirty="0"/>
          </a:p>
        </p:txBody>
      </p:sp>
      <p:sp>
        <p:nvSpPr>
          <p:cNvPr id="5" name="Freeform 4"/>
          <p:cNvSpPr/>
          <p:nvPr/>
        </p:nvSpPr>
        <p:spPr>
          <a:xfrm>
            <a:off x="3657372" y="1926677"/>
            <a:ext cx="261241" cy="1241025"/>
          </a:xfrm>
          <a:custGeom>
            <a:avLst>
              <a:gd name="f0" fmla="val 1800"/>
              <a:gd name="f1" fmla="val 10800"/>
            </a:avLst>
            <a:gdLst>
              <a:gd name="f2" fmla="val 10800000"/>
              <a:gd name="f3" fmla="val 5400000"/>
              <a:gd name="f4" fmla="val 180"/>
              <a:gd name="f5" fmla="val w"/>
              <a:gd name="f6" fmla="val h"/>
              <a:gd name="f7" fmla="val 0"/>
              <a:gd name="f8" fmla="val 21600"/>
              <a:gd name="f9" fmla="val -2147483647"/>
              <a:gd name="f10" fmla="val 2147483647"/>
              <a:gd name="f11" fmla="val 5400"/>
              <a:gd name="f12" fmla="val 10800"/>
              <a:gd name="f13" fmla="val 16200"/>
              <a:gd name="f14" fmla="+- 0 0 0"/>
              <a:gd name="f15" fmla="*/ f5 1 21600"/>
              <a:gd name="f16" fmla="*/ f6 1 21600"/>
              <a:gd name="f17" fmla="pin 0 f0 5400"/>
              <a:gd name="f18" fmla="pin 0 f1 21600"/>
              <a:gd name="f19" fmla="*/ f14 f2 1"/>
              <a:gd name="f20" fmla="*/ f17 1 2"/>
              <a:gd name="f21" fmla="val f17"/>
              <a:gd name="f22" fmla="val f18"/>
              <a:gd name="f23" fmla="+- 21600 0 f17"/>
              <a:gd name="f24" fmla="*/ f17 10000 1"/>
              <a:gd name="f25" fmla="*/ 10800 f15 1"/>
              <a:gd name="f26" fmla="*/ f17 f16 1"/>
              <a:gd name="f27" fmla="*/ f8 f15 1"/>
              <a:gd name="f28" fmla="*/ f18 f16 1"/>
              <a:gd name="f29" fmla="*/ 0 f15 1"/>
              <a:gd name="f30" fmla="*/ 7800 f15 1"/>
              <a:gd name="f31" fmla="*/ 0 f16 1"/>
              <a:gd name="f32" fmla="*/ f19 1 f4"/>
              <a:gd name="f33" fmla="*/ 21600 f16 1"/>
              <a:gd name="f34" fmla="*/ 21600 f15 1"/>
              <a:gd name="f35" fmla="*/ 10800 f16 1"/>
              <a:gd name="f36" fmla="+- f22 0 f17"/>
              <a:gd name="f37" fmla="+- f22 0 f20"/>
              <a:gd name="f38" fmla="+- f22 f20 0"/>
              <a:gd name="f39" fmla="+- f22 f17 0"/>
              <a:gd name="f40" fmla="+- 21600 0 f20"/>
              <a:gd name="f41" fmla="*/ f24 1 31953"/>
              <a:gd name="f42" fmla="+- f32 0 f3"/>
              <a:gd name="f43" fmla="+- 21600 0 f41"/>
              <a:gd name="f44" fmla="*/ f41 f16 1"/>
              <a:gd name="f45" fmla="*/ f43 f16 1"/>
            </a:gdLst>
            <a:ahLst>
              <a:ahXY gdRefY="f0" minY="f7" maxY="f11">
                <a:pos x="f25" y="f26"/>
              </a:ahXY>
              <a:ahXY gdRefY="f1" minY="f7" maxY="f8">
                <a:pos x="f27" y="f28"/>
              </a:ahXY>
            </a:ahLst>
            <a:cxnLst>
              <a:cxn ang="3cd4">
                <a:pos x="hc" y="t"/>
              </a:cxn>
              <a:cxn ang="0">
                <a:pos x="r" y="vc"/>
              </a:cxn>
              <a:cxn ang="cd4">
                <a:pos x="hc" y="b"/>
              </a:cxn>
              <a:cxn ang="cd2">
                <a:pos x="l" y="vc"/>
              </a:cxn>
              <a:cxn ang="f42">
                <a:pos x="f29" y="f31"/>
              </a:cxn>
              <a:cxn ang="f42">
                <a:pos x="f29" y="f33"/>
              </a:cxn>
              <a:cxn ang="f42">
                <a:pos x="f34" y="f35"/>
              </a:cxn>
            </a:cxnLst>
            <a:rect l="f29" t="f44" r="f30" b="f45"/>
            <a:pathLst>
              <a:path w="21600" h="21600">
                <a:moveTo>
                  <a:pt x="f7" y="f7"/>
                </a:moveTo>
                <a:cubicBezTo>
                  <a:pt x="f11" y="f7"/>
                  <a:pt x="f12" y="f20"/>
                  <a:pt x="f12" y="f21"/>
                </a:cubicBezTo>
                <a:lnTo>
                  <a:pt x="f12" y="f36"/>
                </a:lnTo>
                <a:cubicBezTo>
                  <a:pt x="f12" y="f37"/>
                  <a:pt x="f13" y="f22"/>
                  <a:pt x="f8" y="f22"/>
                </a:cubicBezTo>
                <a:cubicBezTo>
                  <a:pt x="f13" y="f22"/>
                  <a:pt x="f12" y="f38"/>
                  <a:pt x="f12" y="f39"/>
                </a:cubicBezTo>
                <a:lnTo>
                  <a:pt x="f12" y="f23"/>
                </a:lnTo>
                <a:cubicBezTo>
                  <a:pt x="f12" y="f40"/>
                  <a:pt x="f11" y="f8"/>
                  <a:pt x="f7" y="f8"/>
                </a:cubicBezTo>
              </a:path>
            </a:pathLst>
          </a:custGeom>
          <a:noFill/>
          <a:ln w="36000">
            <a:solidFill>
              <a:srgbClr val="000000"/>
            </a:solidFill>
            <a:prstDash val="solid"/>
          </a:ln>
        </p:spPr>
        <p:txBody>
          <a:bodyPr vert="horz" wrap="none" lIns="97957" tIns="57141" rIns="97957" bIns="57141" anchor="ctr" anchorCtr="0" compatLnSpc="0"/>
          <a:lstStyle/>
          <a:p>
            <a:pPr defTabSz="829366" hangingPunct="0"/>
            <a:endParaRPr lang="en-GB">
              <a:solidFill>
                <a:prstClr val="black"/>
              </a:solidFill>
              <a:latin typeface="Liberation Sans" pitchFamily="18"/>
              <a:ea typeface="Droid Sans Fallback" pitchFamily="2"/>
              <a:cs typeface="Lohit Devanagari" pitchFamily="2"/>
            </a:endParaRPr>
          </a:p>
        </p:txBody>
      </p:sp>
    </p:spTree>
    <p:extLst>
      <p:ext uri="{BB962C8B-B14F-4D97-AF65-F5344CB8AC3E}">
        <p14:creationId xmlns:p14="http://schemas.microsoft.com/office/powerpoint/2010/main" val="2730426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task</a:t>
            </a:r>
          </a:p>
        </p:txBody>
      </p:sp>
      <p:sp>
        <p:nvSpPr>
          <p:cNvPr id="3" name="Subtitle 2"/>
          <p:cNvSpPr txBox="1">
            <a:spLocks noGrp="1"/>
          </p:cNvSpPr>
          <p:nvPr>
            <p:ph type="subTitle" idx="4294967295"/>
          </p:nvPr>
        </p:nvSpPr>
        <p:spPr>
          <a:xfrm>
            <a:off x="457171" y="1633581"/>
            <a:ext cx="8229090" cy="3977484"/>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r>
              <a:rPr lang="en-GB" sz="2200" dirty="0">
                <a:latin typeface="Coda" pitchFamily="18"/>
              </a:rPr>
              <a:t>Capture</a:t>
            </a:r>
          </a:p>
          <a:p>
            <a:pPr marL="0" indent="0" algn="ctr">
              <a:buNone/>
            </a:pPr>
            <a:endParaRPr lang="en-GB" sz="800" dirty="0">
              <a:latin typeface="Coda" pitchFamily="18"/>
            </a:endParaRPr>
          </a:p>
          <a:p>
            <a:pPr marL="0" indent="0" algn="ctr">
              <a:buNone/>
            </a:pPr>
            <a:r>
              <a:rPr lang="en-GB" sz="2900" b="1" dirty="0">
                <a:latin typeface="Coda" pitchFamily="18"/>
              </a:rPr>
              <a:t>which dataset is used in which publication</a:t>
            </a:r>
          </a:p>
          <a:p>
            <a:pPr marL="0" indent="0" algn="ctr">
              <a:buNone/>
            </a:pPr>
            <a:endParaRPr lang="en-GB" sz="800" dirty="0">
              <a:latin typeface="Coda" pitchFamily="18"/>
            </a:endParaRPr>
          </a:p>
          <a:p>
            <a:pPr marL="0" indent="0" algn="ctr">
              <a:buNone/>
            </a:pPr>
            <a:r>
              <a:rPr lang="en-GB" sz="1800" dirty="0">
                <a:latin typeface="Coda" pitchFamily="18"/>
              </a:rPr>
              <a:t>and</a:t>
            </a:r>
          </a:p>
          <a:p>
            <a:pPr marL="0" indent="0" algn="ctr">
              <a:buNone/>
            </a:pPr>
            <a:endParaRPr lang="en-GB" sz="800" dirty="0">
              <a:latin typeface="Coda" pitchFamily="18"/>
            </a:endParaRPr>
          </a:p>
          <a:p>
            <a:pPr marL="0" indent="0" algn="ctr">
              <a:buNone/>
            </a:pPr>
            <a:r>
              <a:rPr lang="en-GB" sz="2900" b="1" u="sng" dirty="0">
                <a:latin typeface="Coda" pitchFamily="18"/>
              </a:rPr>
              <a:t>how</a:t>
            </a:r>
          </a:p>
        </p:txBody>
      </p:sp>
      <p:pic>
        <p:nvPicPr>
          <p:cNvPr id="4" name="Picture 3"/>
          <p:cNvPicPr>
            <a:picLocks noChangeAspect="1"/>
          </p:cNvPicPr>
          <p:nvPr/>
        </p:nvPicPr>
        <p:blipFill>
          <a:blip r:embed="rId3">
            <a:lum/>
            <a:alphaModFix/>
          </a:blip>
          <a:srcRect/>
          <a:stretch>
            <a:fillRect/>
          </a:stretch>
        </p:blipFill>
        <p:spPr>
          <a:xfrm>
            <a:off x="8099217" y="2939269"/>
            <a:ext cx="653102" cy="653171"/>
          </a:xfrm>
          <a:prstGeom prst="rect">
            <a:avLst/>
          </a:prstGeom>
          <a:noFill/>
          <a:ln>
            <a:noFill/>
          </a:ln>
        </p:spPr>
      </p:pic>
    </p:spTree>
    <p:extLst>
      <p:ext uri="{BB962C8B-B14F-4D97-AF65-F5344CB8AC3E}">
        <p14:creationId xmlns:p14="http://schemas.microsoft.com/office/powerpoint/2010/main" val="189134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Story structure</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656" y="2060848"/>
            <a:ext cx="5344244" cy="4302569"/>
          </a:xfrm>
        </p:spPr>
      </p:pic>
    </p:spTree>
    <p:extLst>
      <p:ext uri="{BB962C8B-B14F-4D97-AF65-F5344CB8AC3E}">
        <p14:creationId xmlns:p14="http://schemas.microsoft.com/office/powerpoint/2010/main" val="30353492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Connections</a:t>
            </a:r>
          </a:p>
        </p:txBody>
      </p:sp>
      <p:sp>
        <p:nvSpPr>
          <p:cNvPr id="3" name="Subtitle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endParaRPr lang="en-GB" sz="2900" dirty="0">
              <a:latin typeface="Coda" pitchFamily="18"/>
            </a:endParaRPr>
          </a:p>
          <a:p>
            <a:pPr marL="0" indent="0" algn="ctr">
              <a:buNone/>
            </a:pPr>
            <a:r>
              <a:rPr lang="en-GB" sz="2900" dirty="0">
                <a:latin typeface="Coda" pitchFamily="18"/>
              </a:rPr>
              <a:t>Publication – Publication</a:t>
            </a:r>
          </a:p>
          <a:p>
            <a:pPr marL="0" indent="0" algn="ctr">
              <a:buNone/>
            </a:pPr>
            <a:endParaRPr lang="en-GB" sz="2900" dirty="0">
              <a:latin typeface="Coda" pitchFamily="18"/>
            </a:endParaRPr>
          </a:p>
          <a:p>
            <a:pPr marL="0" indent="0" algn="ctr">
              <a:buNone/>
            </a:pPr>
            <a:r>
              <a:rPr lang="en-GB" sz="2900" dirty="0">
                <a:latin typeface="Coda" pitchFamily="18"/>
              </a:rPr>
              <a:t>Publication – Dataset</a:t>
            </a:r>
          </a:p>
          <a:p>
            <a:pPr marL="0" indent="0" algn="ctr">
              <a:buNone/>
            </a:pPr>
            <a:r>
              <a:rPr lang="en-GB" sz="2900" dirty="0">
                <a:latin typeface="Coda" pitchFamily="18"/>
              </a:rPr>
              <a:t>Dataset – Publication</a:t>
            </a:r>
          </a:p>
          <a:p>
            <a:pPr marL="0" indent="0" algn="ctr">
              <a:buNone/>
            </a:pPr>
            <a:endParaRPr lang="en-GB" sz="2900" dirty="0">
              <a:latin typeface="Coda" pitchFamily="18"/>
            </a:endParaRPr>
          </a:p>
          <a:p>
            <a:pPr marL="0" indent="0" algn="ctr">
              <a:buNone/>
            </a:pPr>
            <a:r>
              <a:rPr lang="en-GB" sz="2900" dirty="0">
                <a:latin typeface="Coda" pitchFamily="18"/>
              </a:rPr>
              <a:t>Dataset - Dataset</a:t>
            </a:r>
          </a:p>
        </p:txBody>
      </p:sp>
    </p:spTree>
    <p:extLst>
      <p:ext uri="{BB962C8B-B14F-4D97-AF65-F5344CB8AC3E}">
        <p14:creationId xmlns:p14="http://schemas.microsoft.com/office/powerpoint/2010/main" val="381769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Connections</a:t>
            </a:r>
          </a:p>
        </p:txBody>
      </p:sp>
      <p:sp>
        <p:nvSpPr>
          <p:cNvPr id="3" name="Subtitle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r>
              <a:rPr lang="en-GB" sz="2900" dirty="0">
                <a:latin typeface="Coda" pitchFamily="18"/>
              </a:rPr>
              <a:t>Publication – Publication</a:t>
            </a:r>
          </a:p>
          <a:p>
            <a:pPr marL="0" indent="0" algn="ctr">
              <a:buNone/>
            </a:pPr>
            <a:endParaRPr lang="en-GB" sz="2900" dirty="0">
              <a:latin typeface="Coda" pitchFamily="18"/>
            </a:endParaRPr>
          </a:p>
          <a:p>
            <a:pPr marL="0" indent="0" algn="ctr">
              <a:buNone/>
            </a:pPr>
            <a:r>
              <a:rPr lang="en-GB" dirty="0">
                <a:latin typeface="Coda" pitchFamily="18"/>
              </a:rPr>
              <a:t>citation</a:t>
            </a:r>
          </a:p>
        </p:txBody>
      </p:sp>
    </p:spTree>
    <p:extLst>
      <p:ext uri="{BB962C8B-B14F-4D97-AF65-F5344CB8AC3E}">
        <p14:creationId xmlns:p14="http://schemas.microsoft.com/office/powerpoint/2010/main" val="1129386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Connections</a:t>
            </a:r>
          </a:p>
        </p:txBody>
      </p:sp>
      <p:sp>
        <p:nvSpPr>
          <p:cNvPr id="3" name="Subtitle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endParaRPr lang="en-GB" sz="2900" dirty="0">
              <a:latin typeface="Coda" pitchFamily="18"/>
            </a:endParaRPr>
          </a:p>
          <a:p>
            <a:pPr marL="0" indent="0" algn="ctr">
              <a:buNone/>
            </a:pPr>
            <a:r>
              <a:rPr lang="en-GB" sz="2900" dirty="0">
                <a:latin typeface="Coda" pitchFamily="18"/>
              </a:rPr>
              <a:t>Publication – Dataset</a:t>
            </a:r>
          </a:p>
          <a:p>
            <a:pPr marL="0" indent="0" algn="ctr">
              <a:buNone/>
            </a:pPr>
            <a:r>
              <a:rPr lang="en-GB" sz="2900" dirty="0">
                <a:latin typeface="Coda" pitchFamily="18"/>
              </a:rPr>
              <a:t>Dataset – Publication</a:t>
            </a:r>
          </a:p>
          <a:p>
            <a:pPr marL="0" indent="0" algn="ctr">
              <a:buNone/>
            </a:pPr>
            <a:endParaRPr lang="en-GB" sz="2900" dirty="0">
              <a:latin typeface="Coda" pitchFamily="18"/>
            </a:endParaRPr>
          </a:p>
          <a:p>
            <a:pPr marL="0" indent="0" algn="ctr">
              <a:buNone/>
            </a:pPr>
            <a:r>
              <a:rPr lang="en-GB" dirty="0">
                <a:latin typeface="Coda" pitchFamily="18"/>
              </a:rPr>
              <a:t>mentions</a:t>
            </a:r>
          </a:p>
          <a:p>
            <a:pPr marL="0" indent="0" algn="ctr">
              <a:buNone/>
            </a:pPr>
            <a:r>
              <a:rPr lang="en-GB" dirty="0">
                <a:latin typeface="Coda" pitchFamily="18"/>
              </a:rPr>
              <a:t>describes</a:t>
            </a:r>
          </a:p>
          <a:p>
            <a:pPr marL="0" indent="0" algn="ctr">
              <a:buNone/>
            </a:pPr>
            <a:r>
              <a:rPr lang="en-GB" dirty="0">
                <a:latin typeface="Coda" pitchFamily="18"/>
              </a:rPr>
              <a:t>evaluates</a:t>
            </a:r>
          </a:p>
          <a:p>
            <a:pPr marL="0" indent="0" algn="ctr">
              <a:buNone/>
            </a:pPr>
            <a:r>
              <a:rPr lang="en-GB" dirty="0">
                <a:latin typeface="Coda" pitchFamily="18"/>
              </a:rPr>
              <a:t>analyses</a:t>
            </a:r>
          </a:p>
          <a:p>
            <a:pPr marL="0" indent="0" algn="ctr">
              <a:buNone/>
            </a:pPr>
            <a:r>
              <a:rPr lang="en-GB" dirty="0">
                <a:latin typeface="Coda" pitchFamily="18"/>
              </a:rPr>
              <a:t>compares</a:t>
            </a:r>
          </a:p>
        </p:txBody>
      </p:sp>
    </p:spTree>
    <p:extLst>
      <p:ext uri="{BB962C8B-B14F-4D97-AF65-F5344CB8AC3E}">
        <p14:creationId xmlns:p14="http://schemas.microsoft.com/office/powerpoint/2010/main" val="3401086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Connections</a:t>
            </a:r>
          </a:p>
        </p:txBody>
      </p:sp>
      <p:sp>
        <p:nvSpPr>
          <p:cNvPr id="3" name="Subtitle 2"/>
          <p:cNvSpPr txBox="1">
            <a:spLocks noGrp="1"/>
          </p:cNvSpPr>
          <p:nvPr>
            <p:ph type="subTitle" idx="4294967295"/>
          </p:nvPr>
        </p:nvSpPr>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r>
              <a:rPr lang="en-GB" sz="2900">
                <a:latin typeface="Coda" pitchFamily="18"/>
              </a:rPr>
              <a:t>Dataset – Dataset</a:t>
            </a:r>
          </a:p>
          <a:p>
            <a:pPr marL="0" indent="0" algn="ctr">
              <a:buNone/>
            </a:pPr>
            <a:endParaRPr lang="en-GB" sz="2900">
              <a:latin typeface="Coda" pitchFamily="18"/>
            </a:endParaRPr>
          </a:p>
          <a:p>
            <a:pPr marL="0" indent="0" algn="ctr">
              <a:buNone/>
            </a:pPr>
            <a:r>
              <a:rPr lang="en-GB">
                <a:latin typeface="Coda" pitchFamily="18"/>
              </a:rPr>
              <a:t>extends</a:t>
            </a:r>
          </a:p>
          <a:p>
            <a:pPr marL="0" indent="0" algn="ctr">
              <a:buNone/>
            </a:pPr>
            <a:r>
              <a:rPr lang="en-GB">
                <a:latin typeface="Coda" pitchFamily="18"/>
              </a:rPr>
              <a:t>includes</a:t>
            </a:r>
          </a:p>
          <a:p>
            <a:pPr marL="0" indent="0" algn="ctr">
              <a:buNone/>
            </a:pPr>
            <a:r>
              <a:rPr lang="en-GB">
                <a:latin typeface="Coda" pitchFamily="18"/>
              </a:rPr>
              <a:t>overlaps</a:t>
            </a:r>
          </a:p>
          <a:p>
            <a:pPr marL="0" indent="0" algn="ctr">
              <a:buNone/>
            </a:pPr>
            <a:r>
              <a:rPr lang="en-GB">
                <a:latin typeface="Coda" pitchFamily="18"/>
              </a:rPr>
              <a:t>transformation of</a:t>
            </a:r>
          </a:p>
          <a:p>
            <a:pPr marL="0" indent="0" algn="ctr">
              <a:buNone/>
            </a:pPr>
            <a:r>
              <a:rPr lang="en-GB">
                <a:latin typeface="Coda" pitchFamily="18"/>
              </a:rPr>
              <a:t>generalisation of</a:t>
            </a:r>
          </a:p>
        </p:txBody>
      </p:sp>
    </p:spTree>
    <p:extLst>
      <p:ext uri="{BB962C8B-B14F-4D97-AF65-F5344CB8AC3E}">
        <p14:creationId xmlns:p14="http://schemas.microsoft.com/office/powerpoint/2010/main" val="60320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Data representation</a:t>
            </a:r>
          </a:p>
        </p:txBody>
      </p:sp>
      <p:sp>
        <p:nvSpPr>
          <p:cNvPr id="3" name="Text Placeholder 2"/>
          <p:cNvSpPr txBox="1">
            <a:spLocks noGrp="1"/>
          </p:cNvSpPr>
          <p:nvPr>
            <p:ph type="body" idx="4294967295"/>
          </p:nvPr>
        </p:nvSpPr>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Subclasses </a:t>
            </a:r>
            <a:r>
              <a:rPr lang="en-GB" dirty="0"/>
              <a:t>of </a:t>
            </a:r>
            <a:r>
              <a:rPr lang="en-GB" dirty="0" err="1"/>
              <a:t>prov:Derivation</a:t>
            </a:r>
            <a:endParaRPr lang="en-GB" dirty="0"/>
          </a:p>
        </p:txBody>
      </p:sp>
      <p:pic>
        <p:nvPicPr>
          <p:cNvPr id="4" name="Picture 3"/>
          <p:cNvPicPr>
            <a:picLocks noChangeAspect="1"/>
          </p:cNvPicPr>
          <p:nvPr/>
        </p:nvPicPr>
        <p:blipFill>
          <a:blip r:embed="rId3">
            <a:lum/>
            <a:alphaModFix/>
          </a:blip>
          <a:srcRect/>
          <a:stretch>
            <a:fillRect/>
          </a:stretch>
        </p:blipFill>
        <p:spPr>
          <a:xfrm>
            <a:off x="424843" y="3053297"/>
            <a:ext cx="8294073" cy="2139461"/>
          </a:xfrm>
          <a:prstGeom prst="rect">
            <a:avLst/>
          </a:prstGeom>
          <a:noFill/>
          <a:ln>
            <a:noFill/>
          </a:ln>
        </p:spPr>
      </p:pic>
      <p:sp>
        <p:nvSpPr>
          <p:cNvPr id="5" name="TextBox 4"/>
          <p:cNvSpPr txBox="1"/>
          <p:nvPr/>
        </p:nvSpPr>
        <p:spPr>
          <a:xfrm>
            <a:off x="2481841" y="4408865"/>
            <a:ext cx="1602949" cy="637746"/>
          </a:xfrm>
          <a:prstGeom prst="rect">
            <a:avLst/>
          </a:prstGeom>
          <a:solidFill>
            <a:schemeClr val="bg1"/>
          </a:solidFill>
        </p:spPr>
        <p:txBody>
          <a:bodyPr wrap="none" lIns="82936" tIns="41469" rIns="82936" bIns="41469" rtlCol="0">
            <a:spAutoFit/>
          </a:bodyPr>
          <a:lstStyle/>
          <a:p>
            <a:pPr defTabSz="829366"/>
            <a:r>
              <a:rPr lang="de-DE" dirty="0" smtClean="0">
                <a:solidFill>
                  <a:prstClr val="black"/>
                </a:solidFill>
              </a:rPr>
              <a:t>(inverse of </a:t>
            </a:r>
          </a:p>
          <a:p>
            <a:pPr defTabSz="829366"/>
            <a:r>
              <a:rPr lang="de-DE" dirty="0" smtClean="0">
                <a:solidFill>
                  <a:prstClr val="black"/>
                </a:solidFill>
              </a:rPr>
              <a:t>Publication-DS)</a:t>
            </a:r>
            <a:endParaRPr lang="en-GB" dirty="0">
              <a:solidFill>
                <a:prstClr val="black"/>
              </a:solidFill>
            </a:endParaRPr>
          </a:p>
        </p:txBody>
      </p:sp>
    </p:spTree>
    <p:extLst>
      <p:ext uri="{BB962C8B-B14F-4D97-AF65-F5344CB8AC3E}">
        <p14:creationId xmlns:p14="http://schemas.microsoft.com/office/powerpoint/2010/main" val="982441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The task</a:t>
            </a:r>
          </a:p>
        </p:txBody>
      </p:sp>
      <p:sp>
        <p:nvSpPr>
          <p:cNvPr id="3" name="Subtitle 2"/>
          <p:cNvSpPr txBox="1">
            <a:spLocks noGrp="1"/>
          </p:cNvSpPr>
          <p:nvPr>
            <p:ph type="subTitle" idx="4294967295"/>
          </p:nvPr>
        </p:nvSpPr>
        <p:spPr>
          <a:xfrm>
            <a:off x="457171" y="1633581"/>
            <a:ext cx="8229090" cy="3977484"/>
          </a:xfrm>
        </p:spPr>
        <p:txBody>
          <a:bodyPr anchor="ct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indent="0" algn="ctr">
              <a:buNone/>
            </a:pPr>
            <a:r>
              <a:rPr lang="en-GB" sz="2200" dirty="0">
                <a:latin typeface="Coda" pitchFamily="18"/>
              </a:rPr>
              <a:t>Capture</a:t>
            </a:r>
          </a:p>
          <a:p>
            <a:pPr marL="0" indent="0" algn="ctr">
              <a:buNone/>
            </a:pPr>
            <a:endParaRPr lang="en-GB" sz="800" dirty="0">
              <a:latin typeface="Coda" pitchFamily="18"/>
            </a:endParaRPr>
          </a:p>
          <a:p>
            <a:pPr marL="0" indent="0" algn="ctr">
              <a:buNone/>
            </a:pPr>
            <a:r>
              <a:rPr lang="en-GB" sz="2900" b="1" dirty="0">
                <a:latin typeface="Coda" pitchFamily="18"/>
              </a:rPr>
              <a:t>which dataset is used in which publication</a:t>
            </a:r>
          </a:p>
          <a:p>
            <a:pPr marL="0" indent="0" algn="ctr">
              <a:buNone/>
            </a:pPr>
            <a:endParaRPr lang="en-GB" sz="800" dirty="0">
              <a:latin typeface="Coda" pitchFamily="18"/>
            </a:endParaRPr>
          </a:p>
          <a:p>
            <a:pPr marL="0" indent="0" algn="ctr">
              <a:buNone/>
            </a:pPr>
            <a:r>
              <a:rPr lang="en-GB" sz="1800" dirty="0">
                <a:latin typeface="Coda" pitchFamily="18"/>
              </a:rPr>
              <a:t>and</a:t>
            </a:r>
          </a:p>
          <a:p>
            <a:pPr marL="0" indent="0" algn="ctr">
              <a:buNone/>
            </a:pPr>
            <a:endParaRPr lang="en-GB" sz="800" dirty="0">
              <a:latin typeface="Coda" pitchFamily="18"/>
            </a:endParaRPr>
          </a:p>
          <a:p>
            <a:pPr marL="0" indent="0" algn="ctr">
              <a:buNone/>
            </a:pPr>
            <a:r>
              <a:rPr lang="en-GB" sz="2900" b="1" dirty="0">
                <a:latin typeface="Coda" pitchFamily="18"/>
              </a:rPr>
              <a:t>how</a:t>
            </a:r>
          </a:p>
        </p:txBody>
      </p:sp>
      <p:pic>
        <p:nvPicPr>
          <p:cNvPr id="4" name="Picture 3"/>
          <p:cNvPicPr>
            <a:picLocks noChangeAspect="1"/>
          </p:cNvPicPr>
          <p:nvPr/>
        </p:nvPicPr>
        <p:blipFill>
          <a:blip r:embed="rId3">
            <a:lum/>
            <a:alphaModFix/>
          </a:blip>
          <a:srcRect/>
          <a:stretch>
            <a:fillRect/>
          </a:stretch>
        </p:blipFill>
        <p:spPr>
          <a:xfrm>
            <a:off x="8099144" y="2939269"/>
            <a:ext cx="653102" cy="653171"/>
          </a:xfrm>
          <a:prstGeom prst="rect">
            <a:avLst/>
          </a:prstGeom>
          <a:noFill/>
          <a:ln>
            <a:noFill/>
          </a:ln>
        </p:spPr>
      </p:pic>
      <p:pic>
        <p:nvPicPr>
          <p:cNvPr id="5" name="Picture 4"/>
          <p:cNvPicPr>
            <a:picLocks noChangeAspect="1"/>
          </p:cNvPicPr>
          <p:nvPr/>
        </p:nvPicPr>
        <p:blipFill>
          <a:blip r:embed="rId3">
            <a:lum/>
            <a:alphaModFix/>
          </a:blip>
          <a:srcRect/>
          <a:stretch>
            <a:fillRect/>
          </a:stretch>
        </p:blipFill>
        <p:spPr>
          <a:xfrm>
            <a:off x="5029295" y="4474189"/>
            <a:ext cx="653102" cy="653171"/>
          </a:xfrm>
          <a:prstGeom prst="rect">
            <a:avLst/>
          </a:prstGeom>
          <a:noFill/>
          <a:ln>
            <a:noFill/>
          </a:ln>
        </p:spPr>
      </p:pic>
    </p:spTree>
    <p:extLst>
      <p:ext uri="{BB962C8B-B14F-4D97-AF65-F5344CB8AC3E}">
        <p14:creationId xmlns:p14="http://schemas.microsoft.com/office/powerpoint/2010/main" val="4040982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1" y="595208"/>
            <a:ext cx="6531024" cy="507831"/>
          </a:xfrm>
        </p:spPr>
        <p:txBody>
          <a:bodyPr>
            <a:sp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Data representation</a:t>
            </a:r>
          </a:p>
        </p:txBody>
      </p:sp>
      <p:pic>
        <p:nvPicPr>
          <p:cNvPr id="3" name="Picture 2"/>
          <p:cNvPicPr>
            <a:picLocks noChangeAspect="1"/>
          </p:cNvPicPr>
          <p:nvPr/>
        </p:nvPicPr>
        <p:blipFill>
          <a:blip r:embed="rId3">
            <a:lum/>
            <a:alphaModFix/>
          </a:blip>
          <a:srcRect/>
          <a:stretch>
            <a:fillRect/>
          </a:stretch>
        </p:blipFill>
        <p:spPr>
          <a:xfrm>
            <a:off x="424843" y="2119540"/>
            <a:ext cx="8294073" cy="3595706"/>
          </a:xfrm>
          <a:prstGeom prst="rect">
            <a:avLst/>
          </a:prstGeom>
          <a:noFill/>
          <a:ln>
            <a:noFill/>
          </a:ln>
        </p:spPr>
      </p:pic>
    </p:spTree>
    <p:extLst>
      <p:ext uri="{BB962C8B-B14F-4D97-AF65-F5344CB8AC3E}">
        <p14:creationId xmlns:p14="http://schemas.microsoft.com/office/powerpoint/2010/main" val="545590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Data representation</a:t>
            </a:r>
          </a:p>
        </p:txBody>
      </p:sp>
      <p:pic>
        <p:nvPicPr>
          <p:cNvPr id="3" name="Picture 2"/>
          <p:cNvPicPr>
            <a:picLocks noChangeAspect="1"/>
          </p:cNvPicPr>
          <p:nvPr/>
        </p:nvPicPr>
        <p:blipFill>
          <a:blip r:embed="rId3">
            <a:lum/>
            <a:alphaModFix/>
          </a:blip>
          <a:srcRect/>
          <a:stretch>
            <a:fillRect/>
          </a:stretch>
        </p:blipFill>
        <p:spPr>
          <a:xfrm>
            <a:off x="424843" y="2806675"/>
            <a:ext cx="8294073" cy="2306347"/>
          </a:xfrm>
          <a:prstGeom prst="rect">
            <a:avLst/>
          </a:prstGeom>
          <a:noFill/>
          <a:ln>
            <a:noFill/>
          </a:ln>
        </p:spPr>
      </p:pic>
    </p:spTree>
    <p:extLst>
      <p:ext uri="{BB962C8B-B14F-4D97-AF65-F5344CB8AC3E}">
        <p14:creationId xmlns:p14="http://schemas.microsoft.com/office/powerpoint/2010/main" val="903442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a:t>Bundles</a:t>
            </a:r>
          </a:p>
        </p:txBody>
      </p:sp>
      <p:pic>
        <p:nvPicPr>
          <p:cNvPr id="3" name="Picture 2"/>
          <p:cNvPicPr>
            <a:picLocks noChangeAspect="1"/>
          </p:cNvPicPr>
          <p:nvPr/>
        </p:nvPicPr>
        <p:blipFill>
          <a:blip r:embed="rId3">
            <a:lum/>
            <a:alphaModFix/>
          </a:blip>
          <a:srcRect/>
          <a:stretch>
            <a:fillRect/>
          </a:stretch>
        </p:blipFill>
        <p:spPr>
          <a:xfrm>
            <a:off x="424843" y="2203800"/>
            <a:ext cx="8294073" cy="3708051"/>
          </a:xfrm>
          <a:prstGeom prst="rect">
            <a:avLst/>
          </a:prstGeom>
          <a:noFill/>
          <a:ln>
            <a:noFill/>
          </a:ln>
        </p:spPr>
      </p:pic>
    </p:spTree>
    <p:extLst>
      <p:ext uri="{BB962C8B-B14F-4D97-AF65-F5344CB8AC3E}">
        <p14:creationId xmlns:p14="http://schemas.microsoft.com/office/powerpoint/2010/main" val="2863412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57170" y="522537"/>
            <a:ext cx="7715229" cy="653171"/>
          </a:xfrm>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dirty="0" smtClean="0"/>
              <a:t>Live crowdsourcing activity 2014: </a:t>
            </a:r>
            <a:r>
              <a:rPr lang="en-GB" dirty="0"/>
              <a:t>outcomes</a:t>
            </a:r>
          </a:p>
        </p:txBody>
      </p:sp>
      <p:graphicFrame>
        <p:nvGraphicFramePr>
          <p:cNvPr id="6" name="Table 2"/>
          <p:cNvGraphicFramePr/>
          <p:nvPr>
            <p:extLst>
              <p:ext uri="{D42A27DB-BD31-4B8C-83A1-F6EECF244321}">
                <p14:modId xmlns:p14="http://schemas.microsoft.com/office/powerpoint/2010/main" val="1764569511"/>
              </p:ext>
            </p:extLst>
          </p:nvPr>
        </p:nvGraphicFramePr>
        <p:xfrm>
          <a:off x="457172" y="2475364"/>
          <a:ext cx="8229090" cy="3489771"/>
        </p:xfrm>
        <a:graphic>
          <a:graphicData uri="http://schemas.openxmlformats.org/drawingml/2006/table">
            <a:tbl>
              <a:tblPr/>
              <a:tblGrid>
                <a:gridCol w="2791033"/>
                <a:gridCol w="5438057"/>
              </a:tblGrid>
              <a:tr h="448712">
                <a:tc>
                  <a:txBody>
                    <a:bodyPr/>
                    <a:lstStyle/>
                    <a:p>
                      <a:pPr algn="r"/>
                      <a:r>
                        <a:rPr lang="en-GB" sz="2400" dirty="0">
                          <a:latin typeface="Coda"/>
                        </a:rPr>
                        <a:t>Participants</a:t>
                      </a:r>
                      <a:endParaRPr sz="1600" dirty="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b="1" dirty="0">
                          <a:latin typeface="Coda"/>
                        </a:rPr>
                        <a:t>6</a:t>
                      </a:r>
                      <a:endParaRPr sz="1600" b="1" dirty="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8712">
                <a:tc>
                  <a:txBody>
                    <a:bodyPr/>
                    <a:lstStyle/>
                    <a:p>
                      <a:pPr algn="r"/>
                      <a:r>
                        <a:rPr lang="en-GB" sz="2400">
                          <a:latin typeface="Coda"/>
                        </a:rPr>
                        <a:t>Bundles</a:t>
                      </a:r>
                      <a:endParaRPr sz="160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b="1" dirty="0">
                          <a:latin typeface="Coda"/>
                        </a:rPr>
                        <a:t>81</a:t>
                      </a:r>
                      <a:r>
                        <a:rPr lang="en-GB" sz="2400" dirty="0">
                          <a:latin typeface="Coda"/>
                        </a:rPr>
                        <a:t>                              </a:t>
                      </a:r>
                      <a:r>
                        <a:rPr lang="en-GB" sz="2000" dirty="0" err="1">
                          <a:latin typeface="Coda"/>
                        </a:rPr>
                        <a:t>avg</a:t>
                      </a:r>
                      <a:r>
                        <a:rPr lang="en-GB" sz="2000" dirty="0">
                          <a:latin typeface="Coda"/>
                        </a:rPr>
                        <a:t>: 13.5, min: 2, max:27</a:t>
                      </a:r>
                      <a:endParaRPr sz="1600" dirty="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331811">
                <a:tc>
                  <a:txBody>
                    <a:bodyPr/>
                    <a:lstStyle/>
                    <a:p>
                      <a:endParaRPr lang="en-US" sz="1600" dirty="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endParaRPr lang="en-US" sz="1600" dirty="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8712">
                <a:tc>
                  <a:txBody>
                    <a:bodyPr/>
                    <a:lstStyle/>
                    <a:p>
                      <a:pPr algn="r"/>
                      <a:r>
                        <a:rPr lang="en-GB" sz="2400">
                          <a:latin typeface="Coda"/>
                        </a:rPr>
                        <a:t>Publications</a:t>
                      </a:r>
                      <a:endParaRPr sz="160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b="1">
                          <a:latin typeface="Coda"/>
                        </a:rPr>
                        <a:t>19</a:t>
                      </a:r>
                      <a:endParaRPr sz="160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448712">
                <a:tc>
                  <a:txBody>
                    <a:bodyPr/>
                    <a:lstStyle/>
                    <a:p>
                      <a:pPr algn="r"/>
                      <a:r>
                        <a:rPr lang="en-GB" sz="2400">
                          <a:latin typeface="Coda"/>
                        </a:rPr>
                        <a:t>Datasets</a:t>
                      </a:r>
                      <a:endParaRPr sz="160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b="1">
                          <a:latin typeface="Coda"/>
                        </a:rPr>
                        <a:t>2</a:t>
                      </a:r>
                      <a:r>
                        <a:rPr lang="en-GB" sz="2400">
                          <a:latin typeface="Coda"/>
                        </a:rPr>
                        <a:t> (3)</a:t>
                      </a:r>
                      <a:endParaRPr sz="160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r h="753512">
                <a:tc>
                  <a:txBody>
                    <a:bodyPr/>
                    <a:lstStyle/>
                    <a:p>
                      <a:pPr algn="r"/>
                      <a:r>
                        <a:rPr lang="en-GB" sz="2400">
                          <a:latin typeface="Coda"/>
                        </a:rPr>
                        <a:t>Connections</a:t>
                      </a:r>
                      <a:endParaRPr sz="160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r>
                        <a:rPr lang="en-GB" sz="2400" b="1" dirty="0">
                          <a:latin typeface="Coda"/>
                        </a:rPr>
                        <a:t>95</a:t>
                      </a:r>
                      <a:r>
                        <a:rPr lang="en-GB" sz="2400" dirty="0">
                          <a:latin typeface="Coda"/>
                        </a:rPr>
                        <a:t>                            </a:t>
                      </a:r>
                      <a:r>
                        <a:rPr lang="en-GB" sz="2000" dirty="0">
                          <a:latin typeface="Coda"/>
                        </a:rPr>
                        <a:t>Inclusion: 62</a:t>
                      </a:r>
                      <a:endParaRPr sz="1600" dirty="0"/>
                    </a:p>
                    <a:p>
                      <a:r>
                        <a:rPr lang="en-GB" sz="2000" dirty="0">
                          <a:latin typeface="Coda"/>
                        </a:rPr>
                        <a:t>                                         Analysis: 21, Mention: 6</a:t>
                      </a:r>
                      <a:endParaRPr sz="1600" dirty="0"/>
                    </a:p>
                  </a:txBody>
                  <a:tcPr marL="82944" marR="82944" marT="41476" marB="41476">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287009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One case of provenance</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8307" y="1988840"/>
            <a:ext cx="6081655" cy="4584998"/>
          </a:xfrm>
        </p:spPr>
      </p:pic>
    </p:spTree>
    <p:extLst>
      <p:ext uri="{BB962C8B-B14F-4D97-AF65-F5344CB8AC3E}">
        <p14:creationId xmlns:p14="http://schemas.microsoft.com/office/powerpoint/2010/main" val="22539551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dirty="0" smtClean="0"/>
              <a:t>Lessons </a:t>
            </a:r>
            <a:r>
              <a:rPr lang="en-GB" dirty="0"/>
              <a:t>learned</a:t>
            </a:r>
          </a:p>
        </p:txBody>
      </p:sp>
      <p:sp>
        <p:nvSpPr>
          <p:cNvPr id="3" name="Text Placeholder 2"/>
          <p:cNvSpPr txBox="1">
            <a:spLocks noGrp="1"/>
          </p:cNvSpPr>
          <p:nvPr>
            <p:ph type="body" idx="4294967295"/>
          </p:nvPr>
        </p:nvSpPr>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Data </a:t>
            </a:r>
            <a:r>
              <a:rPr lang="en-GB" dirty="0"/>
              <a:t>is dirty</a:t>
            </a:r>
          </a:p>
          <a:p>
            <a:pPr lvl="1" rtl="0" hangingPunct="0"/>
            <a:r>
              <a:rPr lang="en-GB" dirty="0"/>
              <a:t>even coming from experts</a:t>
            </a:r>
          </a:p>
          <a:p>
            <a:pPr lvl="1" rtl="0" hangingPunct="0"/>
            <a:endParaRPr lang="en-GB" dirty="0"/>
          </a:p>
          <a:p>
            <a:pPr lvl="0">
              <a:buNone/>
            </a:pPr>
            <a:r>
              <a:rPr lang="en-GB" dirty="0"/>
              <a:t>Focus on the task</a:t>
            </a:r>
          </a:p>
          <a:p>
            <a:pPr lvl="1" rtl="0" hangingPunct="0"/>
            <a:r>
              <a:rPr lang="en-GB" dirty="0"/>
              <a:t>make everything else simpler</a:t>
            </a:r>
          </a:p>
          <a:p>
            <a:pPr lvl="1" rtl="0" hangingPunct="0"/>
            <a:r>
              <a:rPr lang="en-GB" dirty="0"/>
              <a:t>minimise data input</a:t>
            </a:r>
          </a:p>
        </p:txBody>
      </p:sp>
    </p:spTree>
    <p:extLst>
      <p:ext uri="{BB962C8B-B14F-4D97-AF65-F5344CB8AC3E}">
        <p14:creationId xmlns:p14="http://schemas.microsoft.com/office/powerpoint/2010/main" val="1625467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dirty="0" smtClean="0"/>
              <a:t>Questionnaire results</a:t>
            </a:r>
            <a:endParaRPr lang="en-GB" dirty="0"/>
          </a:p>
        </p:txBody>
      </p:sp>
      <p:sp>
        <p:nvSpPr>
          <p:cNvPr id="3" name="Text Placeholder 2"/>
          <p:cNvSpPr txBox="1">
            <a:spLocks noGrp="1"/>
          </p:cNvSpPr>
          <p:nvPr>
            <p:ph type="body" idx="4294967295"/>
          </p:nvPr>
        </p:nvSpPr>
        <p:spPr/>
        <p:txBody>
          <a:bodyPr/>
          <a:lstStyle>
            <a:defPPr marL="432000" marR="0" lvl="0" indent="-324000">
              <a:spcBef>
                <a:spcPts val="0"/>
              </a:spcBef>
              <a:spcAft>
                <a:spcPts val="1417"/>
              </a:spcAft>
              <a:buSzPct val="45000"/>
              <a:buFont typeface="StarSymbol"/>
              <a:buNone/>
              <a:defRPr lang="en-GB" sz="2600" b="0" i="0" u="none" strike="noStrike" kern="1200">
                <a:ln>
                  <a:noFill/>
                </a:ln>
                <a:latin typeface="Coda" pitchFamily="2"/>
                <a:ea typeface="WenQuanYi Zen Hei" pitchFamily="2"/>
                <a:cs typeface="Lohit Hindi" pitchFamily="2"/>
              </a:defRPr>
            </a:defPPr>
            <a:lvl1pPr marL="432000" marR="0" lvl="0" indent="-324000">
              <a:spcBef>
                <a:spcPts val="0"/>
              </a:spcBef>
              <a:spcAft>
                <a:spcPts val="1417"/>
              </a:spcAft>
              <a:buSzPct val="45000"/>
              <a:buFont typeface="StarSymbol"/>
              <a:buChar char="●"/>
              <a:defRPr lang="en-GB" sz="2600" b="0" i="0" u="none" strike="noStrike" kern="1200">
                <a:ln>
                  <a:noFill/>
                </a:ln>
                <a:latin typeface="Coda" pitchFamily="2"/>
                <a:ea typeface="WenQuanYi Zen Hei" pitchFamily="2"/>
                <a:cs typeface="Lohit Hindi" pitchFamily="2"/>
              </a:defRPr>
            </a:lvl1pPr>
            <a:lvl2pPr marL="864000" marR="0" lvl="1" indent="-324000">
              <a:spcBef>
                <a:spcPts val="0"/>
              </a:spcBef>
              <a:spcAft>
                <a:spcPts val="1134"/>
              </a:spcAft>
              <a:buSzPct val="75000"/>
              <a:buFont typeface="StarSymbol"/>
              <a:buChar char="–"/>
              <a:defRPr lang="en-GB" sz="2600" b="0" i="0" u="none" strike="noStrike" kern="1200">
                <a:ln>
                  <a:noFill/>
                </a:ln>
                <a:latin typeface="Coda" pitchFamily="2"/>
                <a:ea typeface="WenQuanYi Zen Hei" pitchFamily="2"/>
                <a:cs typeface="Lohit Hindi" pitchFamily="2"/>
              </a:defRPr>
            </a:lvl2pPr>
            <a:lvl3pPr marL="1295999" marR="0" lvl="2" indent="-288000">
              <a:spcBef>
                <a:spcPts val="0"/>
              </a:spcBef>
              <a:spcAft>
                <a:spcPts val="850"/>
              </a:spcAft>
              <a:buSzPct val="45000"/>
              <a:buFont typeface="StarSymbol"/>
              <a:buChar char="●"/>
              <a:defRPr lang="en-GB" sz="2600" b="0" i="0" u="none" strike="noStrike" kern="1200">
                <a:ln>
                  <a:noFill/>
                </a:ln>
                <a:latin typeface="Coda" pitchFamily="2"/>
                <a:ea typeface="WenQuanYi Zen Hei" pitchFamily="2"/>
                <a:cs typeface="Lohit Hindi" pitchFamily="2"/>
              </a:defRPr>
            </a:lvl3pPr>
            <a:lvl4pPr marL="1728000" marR="0" lvl="3" indent="-216000">
              <a:spcBef>
                <a:spcPts val="0"/>
              </a:spcBef>
              <a:spcAft>
                <a:spcPts val="567"/>
              </a:spcAft>
              <a:buSzPct val="75000"/>
              <a:buFont typeface="StarSymbol"/>
              <a:buChar char="–"/>
              <a:defRPr lang="en-GB" sz="2600" b="0" i="0" u="none" strike="noStrike" kern="1200">
                <a:ln>
                  <a:noFill/>
                </a:ln>
                <a:latin typeface="Coda" pitchFamily="2"/>
                <a:ea typeface="WenQuanYi Zen Hei" pitchFamily="2"/>
                <a:cs typeface="Lohit Hindi" pitchFamily="2"/>
              </a:defRPr>
            </a:lvl4pPr>
            <a:lvl5pPr marL="2160000" marR="0" lvl="4"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5pPr>
            <a:lvl6pPr marL="2592000" marR="0" lvl="5"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6pPr>
            <a:lvl7pPr marL="3024000" marR="0" lvl="6" indent="-216000">
              <a:spcBef>
                <a:spcPts val="0"/>
              </a:spcBef>
              <a:spcAft>
                <a:spcPts val="283"/>
              </a:spcAft>
              <a:buSzPct val="45000"/>
              <a:buFont typeface="StarSymbol"/>
              <a:buChar char="●"/>
              <a:defRPr lang="en-GB" sz="2600" b="0" i="0" u="none" strike="noStrike" kern="1200">
                <a:ln>
                  <a:noFill/>
                </a:ln>
                <a:latin typeface="Coda" pitchFamily="2"/>
                <a:ea typeface="WenQuanYi Zen Hei" pitchFamily="2"/>
                <a:cs typeface="Lohit Hindi" pitchFamily="2"/>
              </a:defRPr>
            </a:lvl7pPr>
            <a:lvl8pPr marL="3456000" marR="0" lvl="7"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8pPr>
            <a:lvl9pPr marL="3887999" marR="0" lvl="8" indent="-216000">
              <a:spcBef>
                <a:spcPts val="0"/>
              </a:spcBef>
              <a:spcAft>
                <a:spcPts val="283"/>
              </a:spcAft>
              <a:buSzPct val="45000"/>
              <a:buFont typeface="StarSymbol"/>
              <a:buChar char="●"/>
              <a:defRPr lang="en-GB" sz="2000" b="0" i="0" u="none" strike="noStrike" kern="1200">
                <a:ln>
                  <a:noFill/>
                </a:ln>
                <a:latin typeface="Coda" pitchFamily="2"/>
                <a:ea typeface="WenQuanYi Zen Hei" pitchFamily="2"/>
                <a:cs typeface="Lohit Hindi" pitchFamily="2"/>
              </a:defRPr>
            </a:lvl9pPr>
          </a:lstStyle>
          <a:p>
            <a:pPr lvl="0">
              <a:buNone/>
            </a:pPr>
            <a:endParaRPr lang="en-GB" dirty="0" smtClean="0"/>
          </a:p>
          <a:p>
            <a:pPr lvl="0">
              <a:buNone/>
            </a:pPr>
            <a:r>
              <a:rPr lang="en-GB" dirty="0" smtClean="0"/>
              <a:t>Inconclusive </a:t>
            </a:r>
            <a:r>
              <a:rPr lang="en-GB" dirty="0"/>
              <a:t>results on the suitability of the </a:t>
            </a:r>
            <a:r>
              <a:rPr lang="en-GB" dirty="0" smtClean="0"/>
              <a:t>vocabulary,</a:t>
            </a:r>
          </a:p>
          <a:p>
            <a:pPr lvl="0">
              <a:buNone/>
            </a:pPr>
            <a:r>
              <a:rPr lang="de-DE" dirty="0" smtClean="0"/>
              <a:t>But interesting answers to: „“what questions would this information answer for you?“:</a:t>
            </a:r>
            <a:endParaRPr lang="en-GB" dirty="0"/>
          </a:p>
          <a:p>
            <a:r>
              <a:rPr lang="en-GB" sz="2700" dirty="0" smtClean="0"/>
              <a:t>“</a:t>
            </a:r>
            <a:r>
              <a:rPr lang="en-GB" sz="2700" dirty="0"/>
              <a:t>What are popular datasets?”</a:t>
            </a:r>
          </a:p>
          <a:p>
            <a:r>
              <a:rPr lang="en-GB" sz="2700" dirty="0"/>
              <a:t>“Which datasets are facilitators for research on X?”</a:t>
            </a:r>
          </a:p>
          <a:p>
            <a:r>
              <a:rPr lang="en-GB" sz="2700" dirty="0"/>
              <a:t>“What publications are related through a dataset       </a:t>
            </a:r>
            <a:r>
              <a:rPr lang="en-GB" sz="2700" dirty="0" smtClean="0"/>
              <a:t>     (</a:t>
            </a:r>
            <a:r>
              <a:rPr lang="en-GB" sz="2700" dirty="0"/>
              <a:t>but don't mention each other)?”</a:t>
            </a:r>
          </a:p>
        </p:txBody>
      </p:sp>
    </p:spTree>
    <p:extLst>
      <p:ext uri="{BB962C8B-B14F-4D97-AF65-F5344CB8AC3E}">
        <p14:creationId xmlns:p14="http://schemas.microsoft.com/office/powerpoint/2010/main" val="1023717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noGrp="1"/>
          </p:cNvSpPr>
          <p:nvPr>
            <p:ph idx="1"/>
          </p:nvPr>
        </p:nvSpPr>
        <p:spPr>
          <a:xfrm>
            <a:off x="360000" y="1440000"/>
            <a:ext cx="8423999" cy="5040000"/>
          </a:xfrm>
        </p:spPr>
        <p:txBody>
          <a:bodyPr lIns="91440" tIns="45720" rIns="91440" bIns="45720">
            <a:normAutofit fontScale="92500" lnSpcReduction="20000"/>
          </a:bodyPr>
          <a:lstStyle>
            <a:defPPr marL="432000" lvl="0" indent="-324000">
              <a:spcBef>
                <a:spcPts val="0"/>
              </a:spcBef>
              <a:spcAft>
                <a:spcPts val="1417"/>
              </a:spcAft>
              <a:buSzPct val="45000"/>
              <a:buFont typeface="StarSymbol"/>
              <a:buNone/>
              <a:defRPr lang="en-GB" sz="3200" b="0" i="0" u="none" strike="noStrike" kern="1200">
                <a:ln>
                  <a:noFill/>
                </a:ln>
                <a:latin typeface="Liberation Sans" pitchFamily="18"/>
                <a:ea typeface="Droid Sans Fallback" pitchFamily="2"/>
                <a:cs typeface="Lohit Devanagari" pitchFamily="2"/>
              </a:defRPr>
            </a:defPPr>
            <a:lvl1pPr marL="432000" lvl="0" indent="-324000">
              <a:spcBef>
                <a:spcPts val="0"/>
              </a:spcBef>
              <a:spcAft>
                <a:spcPts val="1417"/>
              </a:spcAft>
              <a:buSzPct val="45000"/>
              <a:buFont typeface="StarSymbol"/>
              <a:buChar char="●"/>
              <a:defRPr lang="en-GB" sz="3200" b="0" i="0" u="none" strike="noStrike" kern="1200">
                <a:ln>
                  <a:noFill/>
                </a:ln>
                <a:latin typeface="Liberation Sans" pitchFamily="18"/>
                <a:ea typeface="Droid Sans Fallback" pitchFamily="2"/>
                <a:cs typeface="Lohit Devanagari" pitchFamily="2"/>
              </a:defRPr>
            </a:lvl1pPr>
            <a:lvl2pPr marL="864000" lvl="1" indent="-324000">
              <a:spcBef>
                <a:spcPts val="0"/>
              </a:spcBef>
              <a:spcAft>
                <a:spcPts val="1134"/>
              </a:spcAft>
              <a:buSzPct val="75000"/>
              <a:buFont typeface="StarSymbol"/>
              <a:buChar char="–"/>
              <a:defRPr lang="en-GB" sz="2800" b="0" i="0" u="none" strike="noStrike" kern="1200">
                <a:ln>
                  <a:noFill/>
                </a:ln>
                <a:latin typeface="Liberation Sans" pitchFamily="18"/>
                <a:ea typeface="Droid Sans Fallback" pitchFamily="2"/>
                <a:cs typeface="Lohit Devanagari" pitchFamily="2"/>
              </a:defRPr>
            </a:lvl2pPr>
            <a:lvl3pPr marL="1295999" lvl="2" indent="-288000">
              <a:spcBef>
                <a:spcPts val="0"/>
              </a:spcBef>
              <a:spcAft>
                <a:spcPts val="850"/>
              </a:spcAft>
              <a:buSzPct val="45000"/>
              <a:buFont typeface="StarSymbol"/>
              <a:buChar char="●"/>
              <a:defRPr lang="en-GB" sz="2400" b="0" i="0" u="none" strike="noStrike" kern="1200">
                <a:ln>
                  <a:noFill/>
                </a:ln>
                <a:latin typeface="Liberation Sans" pitchFamily="18"/>
                <a:ea typeface="Droid Sans Fallback" pitchFamily="2"/>
                <a:cs typeface="Lohit Devanagari" pitchFamily="2"/>
              </a:defRPr>
            </a:lvl3pPr>
            <a:lvl4pPr marL="1728000" lvl="3" indent="-216000">
              <a:spcBef>
                <a:spcPts val="0"/>
              </a:spcBef>
              <a:spcAft>
                <a:spcPts val="567"/>
              </a:spcAft>
              <a:buSzPct val="75000"/>
              <a:buFont typeface="StarSymbol"/>
              <a:buChar char="–"/>
              <a:defRPr lang="en-GB" sz="2000" b="0" i="0" u="none" strike="noStrike" kern="1200">
                <a:ln>
                  <a:noFill/>
                </a:ln>
                <a:latin typeface="Liberation Sans" pitchFamily="18"/>
                <a:ea typeface="Droid Sans Fallback" pitchFamily="2"/>
                <a:cs typeface="Lohit Devanagari" pitchFamily="2"/>
              </a:defRPr>
            </a:lvl4pPr>
            <a:lvl5pPr marL="2160000" lvl="4" indent="-216000">
              <a:spcBef>
                <a:spcPts val="0"/>
              </a:spcBef>
              <a:spcAft>
                <a:spcPts val="283"/>
              </a:spcAft>
              <a:buSzPct val="45000"/>
              <a:buFont typeface="StarSymbol"/>
              <a:buChar char="●"/>
              <a:defRPr lang="en-GB" sz="2000" b="0" i="0" u="none" strike="noStrike" kern="1200">
                <a:ln>
                  <a:noFill/>
                </a:ln>
                <a:latin typeface="Liberation Sans" pitchFamily="18"/>
                <a:ea typeface="Droid Sans Fallback" pitchFamily="2"/>
                <a:cs typeface="Lohit Devanagari" pitchFamily="2"/>
              </a:defRPr>
            </a:lvl5pPr>
            <a:lvl6pPr marL="2591999" lvl="5" indent="-216000">
              <a:spcBef>
                <a:spcPts val="0"/>
              </a:spcBef>
              <a:spcAft>
                <a:spcPts val="283"/>
              </a:spcAft>
              <a:buSzPct val="45000"/>
              <a:buFont typeface="StarSymbol"/>
              <a:buChar char="●"/>
              <a:defRPr lang="en-GB" sz="2000" b="0" i="0" u="none" strike="noStrike" kern="1200">
                <a:ln>
                  <a:noFill/>
                </a:ln>
                <a:latin typeface="Liberation Sans" pitchFamily="18"/>
                <a:ea typeface="Droid Sans Fallback" pitchFamily="2"/>
                <a:cs typeface="Lohit Devanagari" pitchFamily="2"/>
              </a:defRPr>
            </a:lvl6pPr>
            <a:lvl7pPr marL="3023999" lvl="6" indent="-216000">
              <a:spcBef>
                <a:spcPts val="0"/>
              </a:spcBef>
              <a:spcAft>
                <a:spcPts val="283"/>
              </a:spcAft>
              <a:buSzPct val="45000"/>
              <a:buFont typeface="StarSymbol"/>
              <a:buChar char="●"/>
              <a:defRPr lang="en-GB" sz="2000" b="0" i="0" u="none" strike="noStrike" kern="1200">
                <a:ln>
                  <a:noFill/>
                </a:ln>
                <a:latin typeface="Liberation Sans" pitchFamily="18"/>
                <a:ea typeface="Droid Sans Fallback" pitchFamily="2"/>
                <a:cs typeface="Lohit Devanagari" pitchFamily="2"/>
              </a:defRPr>
            </a:lvl7pPr>
            <a:lvl8pPr marL="3456000" lvl="7" indent="-216000">
              <a:spcBef>
                <a:spcPts val="0"/>
              </a:spcBef>
              <a:spcAft>
                <a:spcPts val="283"/>
              </a:spcAft>
              <a:buSzPct val="45000"/>
              <a:buFont typeface="StarSymbol"/>
              <a:buChar char="●"/>
              <a:defRPr lang="en-GB" sz="2000" b="0" i="0" u="none" strike="noStrike" kern="1200">
                <a:ln>
                  <a:noFill/>
                </a:ln>
                <a:latin typeface="Liberation Sans" pitchFamily="18"/>
                <a:ea typeface="Droid Sans Fallback" pitchFamily="2"/>
                <a:cs typeface="Lohit Devanagari" pitchFamily="2"/>
              </a:defRPr>
            </a:lvl8pPr>
            <a:lvl9pPr marL="3887999" lvl="8" indent="-216000">
              <a:spcBef>
                <a:spcPts val="0"/>
              </a:spcBef>
              <a:spcAft>
                <a:spcPts val="283"/>
              </a:spcAft>
              <a:buSzPct val="45000"/>
              <a:buFont typeface="StarSymbol"/>
              <a:buChar char="●"/>
              <a:defRPr lang="en-GB" sz="2000" b="0" i="0" u="none" strike="noStrike" kern="1200">
                <a:ln>
                  <a:noFill/>
                </a:ln>
                <a:latin typeface="Liberation Sans" pitchFamily="18"/>
                <a:ea typeface="Droid Sans Fallback" pitchFamily="2"/>
                <a:cs typeface="Lohit Devanagari" pitchFamily="2"/>
              </a:defRPr>
            </a:lvl9pPr>
          </a:lstStyle>
          <a:p>
            <a:pPr marL="0" lvl="0" indent="0" hangingPunct="1">
              <a:spcBef>
                <a:spcPts val="799"/>
              </a:spcBef>
              <a:spcAft>
                <a:spcPts val="0"/>
              </a:spcAft>
              <a:buSzPct val="100000"/>
              <a:buNone/>
            </a:pPr>
            <a:endParaRPr lang="en-GB" dirty="0" smtClean="0">
              <a:latin typeface="Futura Std Medium"/>
            </a:endParaRPr>
          </a:p>
          <a:p>
            <a:pPr marL="343080" lvl="0" indent="-343080" hangingPunct="1">
              <a:spcBef>
                <a:spcPts val="799"/>
              </a:spcBef>
              <a:spcAft>
                <a:spcPts val="0"/>
              </a:spcAft>
              <a:buSzPct val="100000"/>
              <a:buFont typeface="Arial" pitchFamily="34"/>
              <a:buChar char="•"/>
            </a:pPr>
            <a:endParaRPr lang="en-GB" dirty="0">
              <a:latin typeface="Futura Std Medium"/>
            </a:endParaRPr>
          </a:p>
          <a:p>
            <a:pPr marL="343080" lvl="0" indent="-343080" hangingPunct="1">
              <a:spcBef>
                <a:spcPts val="799"/>
              </a:spcBef>
              <a:spcAft>
                <a:spcPts val="0"/>
              </a:spcAft>
              <a:buSzPct val="100000"/>
              <a:buFont typeface="Arial" pitchFamily="34"/>
              <a:buChar char="•"/>
            </a:pPr>
            <a:r>
              <a:rPr lang="en-GB" dirty="0" smtClean="0">
                <a:latin typeface="Futura Std Medium"/>
              </a:rPr>
              <a:t>What </a:t>
            </a:r>
            <a:r>
              <a:rPr lang="en-GB" dirty="0">
                <a:latin typeface="Futura Std Medium"/>
              </a:rPr>
              <a:t>is outsourced</a:t>
            </a:r>
          </a:p>
          <a:p>
            <a:pPr marL="343080" lvl="0" indent="-343080" hangingPunct="1">
              <a:spcBef>
                <a:spcPts val="799"/>
              </a:spcBef>
              <a:spcAft>
                <a:spcPts val="0"/>
              </a:spcAft>
              <a:buSzPct val="100000"/>
              <a:buFont typeface="Arial" pitchFamily="34"/>
              <a:buChar char="•"/>
            </a:pPr>
            <a:r>
              <a:rPr lang="en-GB" dirty="0">
                <a:latin typeface="Futura Std Medium"/>
              </a:rPr>
              <a:t>Who is the crowd</a:t>
            </a:r>
          </a:p>
          <a:p>
            <a:pPr marL="343080" lvl="0" indent="-343080" hangingPunct="1">
              <a:spcBef>
                <a:spcPts val="799"/>
              </a:spcBef>
              <a:spcAft>
                <a:spcPts val="0"/>
              </a:spcAft>
              <a:buSzPct val="100000"/>
              <a:buFont typeface="Arial" pitchFamily="34"/>
              <a:buChar char="•"/>
            </a:pPr>
            <a:r>
              <a:rPr lang="en-GB" dirty="0">
                <a:latin typeface="Futura Std Medium"/>
              </a:rPr>
              <a:t>How is the task designed</a:t>
            </a:r>
          </a:p>
          <a:p>
            <a:pPr marL="343080" lvl="0" indent="-343080" hangingPunct="1">
              <a:spcBef>
                <a:spcPts val="799"/>
              </a:spcBef>
              <a:spcAft>
                <a:spcPts val="0"/>
              </a:spcAft>
              <a:buSzPct val="100000"/>
              <a:buFont typeface="Arial" pitchFamily="34"/>
              <a:buChar char="•"/>
            </a:pPr>
            <a:r>
              <a:rPr lang="en-GB" dirty="0">
                <a:latin typeface="Futura Std Medium"/>
              </a:rPr>
              <a:t>How are the results validated</a:t>
            </a:r>
          </a:p>
          <a:p>
            <a:pPr marL="343080" lvl="0" indent="-343080" hangingPunct="1">
              <a:spcBef>
                <a:spcPts val="799"/>
              </a:spcBef>
              <a:spcAft>
                <a:spcPts val="0"/>
              </a:spcAft>
              <a:buSzPct val="100000"/>
              <a:buFont typeface="Arial" pitchFamily="34"/>
              <a:buChar char="•"/>
            </a:pPr>
            <a:r>
              <a:rPr lang="en-GB" dirty="0">
                <a:latin typeface="Futura Std Medium"/>
              </a:rPr>
              <a:t>How can the process be optimised</a:t>
            </a:r>
          </a:p>
          <a:p>
            <a:pPr marL="343080" lvl="0" indent="-343080" hangingPunct="1">
              <a:spcBef>
                <a:spcPts val="799"/>
              </a:spcBef>
              <a:spcAft>
                <a:spcPts val="0"/>
              </a:spcAft>
              <a:buSzPct val="100000"/>
              <a:buFont typeface="Arial" pitchFamily="34"/>
              <a:buChar char="•"/>
            </a:pPr>
            <a:endParaRPr lang="en-GB" dirty="0">
              <a:latin typeface="Futura Std Medium"/>
            </a:endParaRPr>
          </a:p>
          <a:p>
            <a:pPr marL="343080" lvl="0" indent="-343080" hangingPunct="1">
              <a:spcBef>
                <a:spcPts val="799"/>
              </a:spcBef>
              <a:spcAft>
                <a:spcPts val="0"/>
              </a:spcAft>
              <a:buSzPct val="100000"/>
              <a:buFont typeface="Arial" pitchFamily="34"/>
              <a:buChar char="•"/>
            </a:pPr>
            <a:endParaRPr lang="en-GB" dirty="0">
              <a:latin typeface="Futura Std Medium"/>
            </a:endParaRPr>
          </a:p>
          <a:p>
            <a:pPr marL="0" lvl="0" indent="0" hangingPunct="1">
              <a:spcBef>
                <a:spcPts val="799"/>
              </a:spcBef>
              <a:spcAft>
                <a:spcPts val="0"/>
              </a:spcAft>
              <a:buSzPct val="100000"/>
              <a:buNone/>
            </a:pPr>
            <a:r>
              <a:rPr lang="en-GB" dirty="0">
                <a:latin typeface="Futura Std Medium"/>
              </a:rPr>
              <a:t>                                 </a:t>
            </a:r>
            <a:r>
              <a:rPr lang="en-GB" sz="2600" dirty="0">
                <a:latin typeface="Futura Std Medium"/>
              </a:rPr>
              <a:t> [Quinn &amp; </a:t>
            </a:r>
            <a:r>
              <a:rPr lang="en-GB" sz="2600" dirty="0" err="1">
                <a:latin typeface="Futura Std Medium"/>
              </a:rPr>
              <a:t>Bederson</a:t>
            </a:r>
            <a:r>
              <a:rPr lang="en-GB" sz="2600" dirty="0">
                <a:latin typeface="Futura Std Medium"/>
              </a:rPr>
              <a:t>, 2012]</a:t>
            </a:r>
          </a:p>
        </p:txBody>
      </p:sp>
      <p:sp>
        <p:nvSpPr>
          <p:cNvPr id="2" name="Title 1"/>
          <p:cNvSpPr txBox="1">
            <a:spLocks noGrp="1"/>
          </p:cNvSpPr>
          <p:nvPr>
            <p:ph type="title"/>
          </p:nvPr>
        </p:nvSpPr>
        <p:spPr>
          <a:xfrm>
            <a:off x="179512" y="1143000"/>
            <a:ext cx="8712968" cy="1066800"/>
          </a:xfrm>
        </p:spPr>
        <p:txBody>
          <a:bodyPr>
            <a:normAutofit/>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n-GB" sz="3400" dirty="0" smtClean="0"/>
              <a:t>Outlook (1): Dimensions </a:t>
            </a:r>
            <a:r>
              <a:rPr lang="en-GB" sz="3400" dirty="0"/>
              <a:t>of crowdsourcing</a:t>
            </a:r>
          </a:p>
        </p:txBody>
      </p:sp>
    </p:spTree>
    <p:extLst>
      <p:ext uri="{BB962C8B-B14F-4D97-AF65-F5344CB8AC3E}">
        <p14:creationId xmlns:p14="http://schemas.microsoft.com/office/powerpoint/2010/main" val="409213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Dimensions </a:t>
            </a:r>
            <a:r>
              <a:rPr lang="de-DE" dirty="0" smtClean="0">
                <a:sym typeface="Wingdings" panose="05000000000000000000" pitchFamily="2" charset="2"/>
              </a:rPr>
              <a:t> Specific q</a:t>
            </a:r>
            <a:r>
              <a:rPr lang="de-DE" dirty="0" smtClean="0"/>
              <a:t>uestions</a:t>
            </a:r>
            <a:endParaRPr lang="en-GB" dirty="0"/>
          </a:p>
        </p:txBody>
      </p:sp>
      <p:sp>
        <p:nvSpPr>
          <p:cNvPr id="3" name="Content Placeholder 2"/>
          <p:cNvSpPr>
            <a:spLocks noGrp="1"/>
          </p:cNvSpPr>
          <p:nvPr>
            <p:ph idx="1"/>
          </p:nvPr>
        </p:nvSpPr>
        <p:spPr/>
        <p:txBody>
          <a:bodyPr>
            <a:normAutofit lnSpcReduction="10000"/>
          </a:bodyPr>
          <a:lstStyle/>
          <a:p>
            <a:r>
              <a:rPr lang="de-DE" dirty="0" smtClean="0"/>
              <a:t>[Who] Which crowd(s)? Experts &amp; non-experts</a:t>
            </a:r>
          </a:p>
          <a:p>
            <a:r>
              <a:rPr lang="de-DE" dirty="0" smtClean="0"/>
              <a:t>[What] Enhanced by IE?</a:t>
            </a:r>
          </a:p>
          <a:p>
            <a:r>
              <a:rPr lang="de-DE" dirty="0" smtClean="0"/>
              <a:t>[design/validation] How to combine these sources of metadata?</a:t>
            </a:r>
          </a:p>
          <a:p>
            <a:r>
              <a:rPr lang="de-DE" dirty="0" smtClean="0"/>
              <a:t>[Optimisation] Incentives? </a:t>
            </a:r>
          </a:p>
          <a:p>
            <a:pPr lvl="1"/>
            <a:r>
              <a:rPr lang="de-DE" dirty="0" smtClean="0"/>
              <a:t>“Student science“?</a:t>
            </a:r>
          </a:p>
          <a:p>
            <a:pPr lvl="1"/>
            <a:r>
              <a:rPr lang="de-DE" dirty="0"/>
              <a:t>Citizen science?</a:t>
            </a:r>
          </a:p>
          <a:p>
            <a:pPr lvl="1"/>
            <a:r>
              <a:rPr lang="de-DE" dirty="0" smtClean="0"/>
              <a:t>“Learner science“?</a:t>
            </a:r>
          </a:p>
          <a:p>
            <a:pPr marL="118872" indent="0">
              <a:buNone/>
            </a:pPr>
            <a:r>
              <a:rPr lang="de-DE" dirty="0" smtClean="0">
                <a:sym typeface="Wingdings" panose="05000000000000000000" pitchFamily="2" charset="2"/>
              </a:rPr>
              <a:t> Enlarging the scope: </a:t>
            </a:r>
          </a:p>
          <a:p>
            <a:pPr marL="118872" indent="0">
              <a:buNone/>
            </a:pPr>
            <a:r>
              <a:rPr lang="de-DE" dirty="0" smtClean="0">
                <a:sym typeface="Wingdings" panose="05000000000000000000" pitchFamily="2" charset="2"/>
              </a:rPr>
              <a:t>     “How come ...?“  Storytelling</a:t>
            </a:r>
            <a:endParaRPr lang="en-GB"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5013176"/>
            <a:ext cx="2981325" cy="914400"/>
          </a:xfrm>
          <a:prstGeom prst="rect">
            <a:avLst/>
          </a:prstGeom>
          <a:noFill/>
          <a:ln>
            <a:noFill/>
          </a:ln>
          <a:effectLst>
            <a:glow rad="228600">
              <a:schemeClr val="accent5">
                <a:satMod val="175000"/>
                <a:alpha val="4000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538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THANK YOU!</a:t>
            </a:r>
            <a:endParaRPr lang="en-GB" dirty="0"/>
          </a:p>
        </p:txBody>
      </p:sp>
      <p:sp>
        <p:nvSpPr>
          <p:cNvPr id="3" name="Content Placeholder 2"/>
          <p:cNvSpPr>
            <a:spLocks noGrp="1"/>
          </p:cNvSpPr>
          <p:nvPr>
            <p:ph idx="1"/>
          </p:nvPr>
        </p:nvSpPr>
        <p:spPr>
          <a:xfrm>
            <a:off x="457200" y="3284984"/>
            <a:ext cx="8229600" cy="3289552"/>
          </a:xfrm>
        </p:spPr>
        <p:txBody>
          <a:bodyPr>
            <a:normAutofit fontScale="55000" lnSpcReduction="20000"/>
          </a:bodyPr>
          <a:lstStyle/>
          <a:p>
            <a:pPr marL="109728" indent="0">
              <a:buNone/>
            </a:pPr>
            <a:r>
              <a:rPr lang="de-DE" dirty="0" smtClean="0"/>
              <a:t>Some references:</a:t>
            </a:r>
          </a:p>
          <a:p>
            <a:pPr marL="109728" indent="0">
              <a:buNone/>
            </a:pPr>
            <a:endParaRPr lang="de-DE" dirty="0" smtClean="0"/>
          </a:p>
          <a:p>
            <a:r>
              <a:rPr lang="en-GB" dirty="0" err="1"/>
              <a:t>Subašić</a:t>
            </a:r>
            <a:r>
              <a:rPr lang="en-GB" dirty="0"/>
              <a:t>, I. &amp; </a:t>
            </a:r>
            <a:r>
              <a:rPr lang="en-GB" dirty="0" err="1"/>
              <a:t>Berendt</a:t>
            </a:r>
            <a:r>
              <a:rPr lang="en-GB" dirty="0"/>
              <a:t>, B. (2009). Discovery of interactive graphs for understanding and searching time-indexed corpora. </a:t>
            </a:r>
            <a:r>
              <a:rPr lang="en-GB" i="1" dirty="0"/>
              <a:t>Knowledge and Information Systems. </a:t>
            </a:r>
            <a:r>
              <a:rPr lang="en-GB" dirty="0">
                <a:hlinkClick r:id="rId3"/>
              </a:rPr>
              <a:t>http://people.cs.kuleuven.be/~</a:t>
            </a:r>
            <a:r>
              <a:rPr lang="en-GB" dirty="0" smtClean="0">
                <a:hlinkClick r:id="rId3"/>
              </a:rPr>
              <a:t>bettina.berendt/Papers/subasic_berendt_2009.pdf</a:t>
            </a:r>
            <a:r>
              <a:rPr lang="en-GB" dirty="0" smtClean="0"/>
              <a:t> </a:t>
            </a:r>
          </a:p>
          <a:p>
            <a:r>
              <a:rPr lang="en-GB" dirty="0" err="1"/>
              <a:t>Berendt</a:t>
            </a:r>
            <a:r>
              <a:rPr lang="en-GB" dirty="0"/>
              <a:t>, Bettina; Last, Mark; </a:t>
            </a:r>
            <a:r>
              <a:rPr lang="en-GB" dirty="0" err="1"/>
              <a:t>Subasic</a:t>
            </a:r>
            <a:r>
              <a:rPr lang="en-GB" dirty="0"/>
              <a:t>, </a:t>
            </a:r>
            <a:r>
              <a:rPr lang="en-GB" dirty="0" err="1"/>
              <a:t>Ilija</a:t>
            </a:r>
            <a:r>
              <a:rPr lang="en-GB" dirty="0"/>
              <a:t>; </a:t>
            </a:r>
            <a:r>
              <a:rPr lang="en-GB" dirty="0" err="1"/>
              <a:t>Verbeke</a:t>
            </a:r>
            <a:r>
              <a:rPr lang="en-GB" dirty="0"/>
              <a:t>, </a:t>
            </a:r>
            <a:r>
              <a:rPr lang="en-GB" dirty="0" smtClean="0"/>
              <a:t>Mathias (2013). New </a:t>
            </a:r>
            <a:r>
              <a:rPr lang="en-GB" dirty="0"/>
              <a:t>formats and interfaces for multi-document news summarization and its evaluation, </a:t>
            </a:r>
            <a:r>
              <a:rPr lang="en-GB" dirty="0" smtClean="0"/>
              <a:t>In: </a:t>
            </a:r>
            <a:r>
              <a:rPr lang="en-GB" dirty="0" err="1" smtClean="0"/>
              <a:t>Fiori</a:t>
            </a:r>
            <a:r>
              <a:rPr lang="en-GB" dirty="0"/>
              <a:t>, Alessandro (ed.), Innovative Document Summarization Techniques: Revolutionizing Knowledge </a:t>
            </a:r>
            <a:r>
              <a:rPr lang="en-GB" dirty="0" smtClean="0"/>
              <a:t>Understanding. IGI Global</a:t>
            </a:r>
            <a:r>
              <a:rPr lang="en-GB" dirty="0"/>
              <a:t>. </a:t>
            </a:r>
            <a:r>
              <a:rPr lang="en-GB" sz="2200" dirty="0">
                <a:hlinkClick r:id="rId4"/>
              </a:rPr>
              <a:t>https://</a:t>
            </a:r>
            <a:r>
              <a:rPr lang="en-GB" sz="2200" dirty="0" smtClean="0">
                <a:hlinkClick r:id="rId4"/>
              </a:rPr>
              <a:t>lirias.kuleuven.be/bitstream/123456789/423917/1/berendt_last_subasic_verbeke_2013_withbib.pdf</a:t>
            </a:r>
            <a:r>
              <a:rPr lang="en-GB" sz="2200" dirty="0" smtClean="0"/>
              <a:t> </a:t>
            </a:r>
            <a:endParaRPr lang="en-GB" dirty="0" smtClean="0"/>
          </a:p>
          <a:p>
            <a:r>
              <a:rPr lang="en-GB" dirty="0"/>
              <a:t>Dragan, Laura, </a:t>
            </a:r>
            <a:r>
              <a:rPr lang="en-GB" dirty="0" err="1"/>
              <a:t>Luczak-Rösch</a:t>
            </a:r>
            <a:r>
              <a:rPr lang="en-GB" dirty="0"/>
              <a:t>, Markus, </a:t>
            </a:r>
            <a:r>
              <a:rPr lang="en-GB" dirty="0" err="1"/>
              <a:t>Simperl</a:t>
            </a:r>
            <a:r>
              <a:rPr lang="en-GB" dirty="0"/>
              <a:t>, Elena, </a:t>
            </a:r>
            <a:r>
              <a:rPr lang="en-GB" dirty="0" err="1"/>
              <a:t>Berendt</a:t>
            </a:r>
            <a:r>
              <a:rPr lang="en-GB" dirty="0"/>
              <a:t>, Bettina and Moreau, Luc (2014) Crowdsourcing data citation graphs using provenance. In, </a:t>
            </a:r>
            <a:r>
              <a:rPr lang="en-GB" i="1" dirty="0"/>
              <a:t>Provenance Analytics (ProvAnalytics2014), Cologne, DE, 09 Jun 2014.</a:t>
            </a:r>
            <a:r>
              <a:rPr lang="en-GB" dirty="0"/>
              <a:t> 4pp. </a:t>
            </a:r>
            <a:r>
              <a:rPr lang="en-GB" dirty="0">
                <a:hlinkClick r:id="rId5"/>
              </a:rPr>
              <a:t>http://eprints.soton.ac.uk/365374</a:t>
            </a:r>
            <a:r>
              <a:rPr lang="en-GB" dirty="0" smtClean="0">
                <a:hlinkClick r:id="rId5"/>
              </a:rPr>
              <a:t>/</a:t>
            </a:r>
            <a:r>
              <a:rPr lang="en-GB" dirty="0" smtClean="0"/>
              <a:t> </a:t>
            </a:r>
          </a:p>
          <a:p>
            <a:r>
              <a:rPr lang="de-DE" dirty="0" smtClean="0"/>
              <a:t>~ Presentation at </a:t>
            </a:r>
            <a:r>
              <a:rPr lang="en-GB" dirty="0"/>
              <a:t>LCPD 2014 : Second workshop on Interlinking and Contextualizing Publications and </a:t>
            </a:r>
            <a:r>
              <a:rPr lang="en-GB" dirty="0" smtClean="0"/>
              <a:t>Datasets, to appear in </a:t>
            </a:r>
            <a:r>
              <a:rPr lang="en-GB" i="1" dirty="0" smtClean="0"/>
              <a:t>DLIB Magazine</a:t>
            </a:r>
            <a:endParaRPr lang="en-GB" i="1" dirty="0"/>
          </a:p>
        </p:txBody>
      </p:sp>
    </p:spTree>
    <p:extLst>
      <p:ext uri="{BB962C8B-B14F-4D97-AF65-F5344CB8AC3E}">
        <p14:creationId xmlns:p14="http://schemas.microsoft.com/office/powerpoint/2010/main" val="2371710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Another case of provenance</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8322" y="2249488"/>
            <a:ext cx="7767355" cy="4324350"/>
          </a:xfrm>
        </p:spPr>
      </p:pic>
    </p:spTree>
    <p:extLst>
      <p:ext uri="{BB962C8B-B14F-4D97-AF65-F5344CB8AC3E}">
        <p14:creationId xmlns:p14="http://schemas.microsoft.com/office/powerpoint/2010/main" val="15323419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64704"/>
            <a:ext cx="8229600" cy="1066800"/>
          </a:xfrm>
        </p:spPr>
        <p:txBody>
          <a:bodyPr>
            <a:normAutofit/>
          </a:bodyPr>
          <a:lstStyle/>
          <a:p>
            <a:r>
              <a:rPr lang="de-DE" sz="3200" dirty="0" smtClean="0"/>
              <a:t>Formalizing provenance: a high-level view</a:t>
            </a:r>
            <a:endParaRPr lang="en-GB"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844824"/>
            <a:ext cx="5690093" cy="3515665"/>
          </a:xfrm>
        </p:spPr>
      </p:pic>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7518" y="3356992"/>
            <a:ext cx="4002621" cy="3222449"/>
          </a:xfrm>
          <a:prstGeom prst="rect">
            <a:avLst/>
          </a:prstGeom>
        </p:spPr>
      </p:pic>
    </p:spTree>
    <p:extLst>
      <p:ext uri="{BB962C8B-B14F-4D97-AF65-F5344CB8AC3E}">
        <p14:creationId xmlns:p14="http://schemas.microsoft.com/office/powerpoint/2010/main" val="59527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dirty="0" smtClean="0"/>
              <a:t>Challenge 1:</a:t>
            </a:r>
            <a:br>
              <a:rPr lang="de-DE" dirty="0" smtClean="0"/>
            </a:br>
            <a:r>
              <a:rPr lang="de-DE" dirty="0" smtClean="0"/>
              <a:t>Many voices</a:t>
            </a:r>
            <a:endParaRPr lang="en-GB" dirty="0"/>
          </a:p>
        </p:txBody>
      </p:sp>
      <p:sp>
        <p:nvSpPr>
          <p:cNvPr id="3" name="Content Placeholder 2"/>
          <p:cNvSpPr>
            <a:spLocks noGrp="1"/>
          </p:cNvSpPr>
          <p:nvPr>
            <p:ph idx="1"/>
          </p:nvPr>
        </p:nvSpPr>
        <p:spPr/>
        <p:txBody>
          <a:bodyPr/>
          <a:lstStyle/>
          <a:p>
            <a:endParaRPr lang="en-GB"/>
          </a:p>
        </p:txBody>
      </p:sp>
      <p:pic>
        <p:nvPicPr>
          <p:cNvPr id="4" name="Picture 4" descr="newspap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0"/>
            <a:ext cx="43688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021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43000"/>
            <a:ext cx="2520280" cy="1565920"/>
          </a:xfrm>
        </p:spPr>
        <p:txBody>
          <a:bodyPr>
            <a:normAutofit/>
          </a:bodyPr>
          <a:lstStyle/>
          <a:p>
            <a:r>
              <a:rPr lang="de-DE" sz="3200" dirty="0" smtClean="0"/>
              <a:t>Challenge 2</a:t>
            </a:r>
            <a:endParaRPr lang="en-GB"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1345388"/>
            <a:ext cx="6195339" cy="5343480"/>
          </a:xfrm>
          <a:prstGeom prst="rect">
            <a:avLst/>
          </a:prstGeom>
        </p:spPr>
      </p:pic>
    </p:spTree>
    <p:extLst>
      <p:ext uri="{BB962C8B-B14F-4D97-AF65-F5344CB8AC3E}">
        <p14:creationId xmlns:p14="http://schemas.microsoft.com/office/powerpoint/2010/main" val="33181213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Inspir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3815</TotalTime>
  <Words>1732</Words>
  <Application>Microsoft Office PowerPoint</Application>
  <PresentationFormat>On-screen Show (4:3)</PresentationFormat>
  <Paragraphs>280</Paragraphs>
  <Slides>54</Slides>
  <Notes>29</Notes>
  <HiddenSlides>2</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Urban</vt:lpstr>
      <vt:lpstr>Inspiration</vt:lpstr>
      <vt:lpstr>"Stories" in data  and the roles of crowdsourcing  – views of a Web miner</vt:lpstr>
      <vt:lpstr>PowerPoint Presentation</vt:lpstr>
      <vt:lpstr>A story</vt:lpstr>
      <vt:lpstr>Story structure</vt:lpstr>
      <vt:lpstr>One case of provenance</vt:lpstr>
      <vt:lpstr>Another case of provenance</vt:lpstr>
      <vt:lpstr>Formalizing provenance: a high-level view</vt:lpstr>
      <vt:lpstr>Challenge 1: Many voices</vt:lpstr>
      <vt:lpstr>Challenge 2</vt:lpstr>
      <vt:lpstr>Challenge 3: subjectivity</vt:lpstr>
      <vt:lpstr>Functionality basics</vt:lpstr>
      <vt:lpstr>Functionality basics</vt:lpstr>
      <vt:lpstr>The STORIES Tool </vt:lpstr>
      <vt:lpstr>Uncover (1)</vt:lpstr>
      <vt:lpstr>Uncover (2)</vt:lpstr>
      <vt:lpstr>Scan (over time)</vt:lpstr>
      <vt:lpstr>Uncover</vt:lpstr>
      <vt:lpstr>Zoom</vt:lpstr>
      <vt:lpstr>Search: formulating ad-hoc concepts</vt:lpstr>
      <vt:lpstr>Track (2)</vt:lpstr>
      <vt:lpstr>Textual summarization</vt:lpstr>
      <vt:lpstr>Challenge 4</vt:lpstr>
      <vt:lpstr>Crowd-sourcing the truth?  Wikipedia (here: the Gaza Flotilla Raid)</vt:lpstr>
      <vt:lpstr>Challenge 5</vt:lpstr>
      <vt:lpstr>Challenge 4: More specifically</vt:lpstr>
      <vt:lpstr>The “live crowdsourcing activity“</vt:lpstr>
      <vt:lpstr>PowerPoint Presentation</vt:lpstr>
      <vt:lpstr> http://prov.usewod.org   </vt:lpstr>
      <vt:lpstr>The data</vt:lpstr>
      <vt:lpstr>The datasets</vt:lpstr>
      <vt:lpstr>The datasets</vt:lpstr>
      <vt:lpstr>The datasets</vt:lpstr>
      <vt:lpstr>The publications</vt:lpstr>
      <vt:lpstr>The publications</vt:lpstr>
      <vt:lpstr>The data</vt:lpstr>
      <vt:lpstr>The task</vt:lpstr>
      <vt:lpstr>Data representation</vt:lpstr>
      <vt:lpstr>Data representation</vt:lpstr>
      <vt:lpstr>The task</vt:lpstr>
      <vt:lpstr>Connections</vt:lpstr>
      <vt:lpstr>Connections</vt:lpstr>
      <vt:lpstr>Connections</vt:lpstr>
      <vt:lpstr>Connections</vt:lpstr>
      <vt:lpstr>Data representation</vt:lpstr>
      <vt:lpstr>The task</vt:lpstr>
      <vt:lpstr>Data representation</vt:lpstr>
      <vt:lpstr>Data representation</vt:lpstr>
      <vt:lpstr>Bundles</vt:lpstr>
      <vt:lpstr>Live crowdsourcing activity 2014: outcomes</vt:lpstr>
      <vt:lpstr>Lessons learned</vt:lpstr>
      <vt:lpstr>Questionnaire results</vt:lpstr>
      <vt:lpstr>Outlook (1): Dimensions of crowdsourcing</vt:lpstr>
      <vt:lpstr>Dimensions  Specific questions</vt:lpstr>
      <vt:lpstr>THANK YOU!</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kurt</dc:creator>
  <cp:lastModifiedBy>kurt</cp:lastModifiedBy>
  <cp:revision>23</cp:revision>
  <dcterms:created xsi:type="dcterms:W3CDTF">2014-09-23T17:45:18Z</dcterms:created>
  <dcterms:modified xsi:type="dcterms:W3CDTF">2014-10-09T12:15:30Z</dcterms:modified>
</cp:coreProperties>
</file>